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3"/>
  </p:notesMasterIdLst>
  <p:sldIdLst>
    <p:sldId id="256" r:id="rId2"/>
    <p:sldId id="297" r:id="rId3"/>
    <p:sldId id="302" r:id="rId4"/>
    <p:sldId id="300" r:id="rId5"/>
    <p:sldId id="298" r:id="rId6"/>
    <p:sldId id="295" r:id="rId7"/>
    <p:sldId id="309" r:id="rId8"/>
    <p:sldId id="299" r:id="rId9"/>
    <p:sldId id="301" r:id="rId10"/>
    <p:sldId id="303" r:id="rId11"/>
    <p:sldId id="304" r:id="rId12"/>
    <p:sldId id="305" r:id="rId13"/>
    <p:sldId id="310" r:id="rId14"/>
    <p:sldId id="311" r:id="rId15"/>
    <p:sldId id="312" r:id="rId16"/>
    <p:sldId id="313" r:id="rId17"/>
    <p:sldId id="315" r:id="rId18"/>
    <p:sldId id="316" r:id="rId19"/>
    <p:sldId id="317" r:id="rId20"/>
    <p:sldId id="308" r:id="rId21"/>
    <p:sldId id="294"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14" autoAdjust="0"/>
    <p:restoredTop sz="94660"/>
  </p:normalViewPr>
  <p:slideViewPr>
    <p:cSldViewPr snapToGrid="0">
      <p:cViewPr varScale="1">
        <p:scale>
          <a:sx n="88" d="100"/>
          <a:sy n="88" d="100"/>
        </p:scale>
        <p:origin x="494"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cap="all" spc="120" normalizeH="0" baseline="0">
                <a:solidFill>
                  <a:schemeClr val="tx1">
                    <a:lumMod val="65000"/>
                    <a:lumOff val="35000"/>
                  </a:schemeClr>
                </a:solidFill>
                <a:latin typeface="+mn-lt"/>
                <a:ea typeface="+mn-ea"/>
                <a:cs typeface="+mn-cs"/>
              </a:defRPr>
            </a:pPr>
            <a:r>
              <a:rPr lang="en-IN" sz="2128" b="1" i="0" u="none" strike="noStrike" kern="1200" cap="all" spc="120" normalizeH="0" baseline="0" dirty="0" smtClean="0">
                <a:solidFill>
                  <a:prstClr val="black">
                    <a:lumMod val="65000"/>
                    <a:lumOff val="35000"/>
                  </a:prstClr>
                </a:solidFill>
              </a:rPr>
              <a:t>Analysis for model selection</a:t>
            </a:r>
            <a:endParaRPr lang="en-IN" sz="2128" b="1" i="0" u="none" strike="noStrike" kern="1200" cap="all" spc="120" normalizeH="0" baseline="0" dirty="0">
              <a:solidFill>
                <a:prstClr val="black">
                  <a:lumMod val="65000"/>
                  <a:lumOff val="35000"/>
                </a:prstClr>
              </a:solidFill>
            </a:endParaRPr>
          </a:p>
        </c:rich>
      </c:tx>
      <c:layout/>
      <c:overlay val="0"/>
      <c:spPr>
        <a:noFill/>
        <a:ln>
          <a:noFill/>
        </a:ln>
        <a:effectLst/>
      </c:spPr>
      <c:txPr>
        <a:bodyPr rot="0" spcFirstLastPara="1" vertOverflow="ellipsis" vert="horz" wrap="square" anchor="ctr" anchorCtr="1"/>
        <a:lstStyle/>
        <a:p>
          <a:pPr>
            <a:defRPr sz="2128" b="1" i="0" u="none" strike="noStrike" kern="1200" cap="all" spc="120" normalizeH="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Word Error Rate(WER)</c:v>
                </c:pt>
              </c:strCache>
            </c:strRef>
          </c:tx>
          <c:spPr>
            <a:solidFill>
              <a:schemeClr val="accent1"/>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064"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layout/>
                <c15:showLeaderLines val="1"/>
                <c15:leaderLines>
                  <c:spPr>
                    <a:ln w="9525">
                      <a:solidFill>
                        <a:schemeClr val="tx1">
                          <a:lumMod val="35000"/>
                          <a:lumOff val="65000"/>
                        </a:schemeClr>
                      </a:solidFill>
                    </a:ln>
                    <a:effectLst/>
                  </c:spPr>
                </c15:leaderLines>
              </c:ext>
            </c:extLst>
          </c:dLbls>
          <c:cat>
            <c:strRef>
              <c:f>Sheet1!$A$2:$A$6</c:f>
              <c:strCache>
                <c:ptCount val="5"/>
                <c:pt idx="0">
                  <c:v>base.en whisper</c:v>
                </c:pt>
                <c:pt idx="1">
                  <c:v>wav2vec2</c:v>
                </c:pt>
                <c:pt idx="2">
                  <c:v>large-v3-turbo [whisper]</c:v>
                </c:pt>
                <c:pt idx="3">
                  <c:v>vosk-model-en-us-0.22-lgraph</c:v>
                </c:pt>
                <c:pt idx="4">
                  <c:v>vosk-model-en-us-0.22</c:v>
                </c:pt>
              </c:strCache>
            </c:strRef>
          </c:cat>
          <c:val>
            <c:numRef>
              <c:f>Sheet1!$B$2:$B$6</c:f>
              <c:numCache>
                <c:formatCode>General</c:formatCode>
                <c:ptCount val="5"/>
                <c:pt idx="0">
                  <c:v>34.06</c:v>
                </c:pt>
                <c:pt idx="1">
                  <c:v>79.88</c:v>
                </c:pt>
                <c:pt idx="2">
                  <c:v>25.23</c:v>
                </c:pt>
                <c:pt idx="3">
                  <c:v>64.86</c:v>
                </c:pt>
                <c:pt idx="4">
                  <c:v>57.28</c:v>
                </c:pt>
              </c:numCache>
            </c:numRef>
          </c:val>
          <c:extLst xmlns:c16r2="http://schemas.microsoft.com/office/drawing/2015/06/chart">
            <c:ext xmlns:c16="http://schemas.microsoft.com/office/drawing/2014/chart" uri="{C3380CC4-5D6E-409C-BE32-E72D297353CC}">
              <c16:uniqueId val="{00000000-3AE6-45C3-9FD8-29D9E8A418A3}"/>
            </c:ext>
          </c:extLst>
        </c:ser>
        <c:ser>
          <c:idx val="1"/>
          <c:order val="1"/>
          <c:tx>
            <c:strRef>
              <c:f>Sheet1!$C$1</c:f>
              <c:strCache>
                <c:ptCount val="1"/>
                <c:pt idx="0">
                  <c:v>Character Error Rate (CER)</c:v>
                </c:pt>
              </c:strCache>
            </c:strRef>
          </c:tx>
          <c:spPr>
            <a:solidFill>
              <a:schemeClr val="accent2"/>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064"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layout/>
                <c15:showLeaderLines val="1"/>
                <c15:leaderLines>
                  <c:spPr>
                    <a:ln w="9525">
                      <a:solidFill>
                        <a:schemeClr val="tx1">
                          <a:lumMod val="35000"/>
                          <a:lumOff val="65000"/>
                        </a:schemeClr>
                      </a:solidFill>
                    </a:ln>
                    <a:effectLst/>
                  </c:spPr>
                </c15:leaderLines>
              </c:ext>
            </c:extLst>
          </c:dLbls>
          <c:cat>
            <c:strRef>
              <c:f>Sheet1!$A$2:$A$6</c:f>
              <c:strCache>
                <c:ptCount val="5"/>
                <c:pt idx="0">
                  <c:v>base.en whisper</c:v>
                </c:pt>
                <c:pt idx="1">
                  <c:v>wav2vec2</c:v>
                </c:pt>
                <c:pt idx="2">
                  <c:v>large-v3-turbo [whisper]</c:v>
                </c:pt>
                <c:pt idx="3">
                  <c:v>vosk-model-en-us-0.22-lgraph</c:v>
                </c:pt>
                <c:pt idx="4">
                  <c:v>vosk-model-en-us-0.22</c:v>
                </c:pt>
              </c:strCache>
            </c:strRef>
          </c:cat>
          <c:val>
            <c:numRef>
              <c:f>Sheet1!$C$2:$C$6</c:f>
              <c:numCache>
                <c:formatCode>General</c:formatCode>
                <c:ptCount val="5"/>
                <c:pt idx="0">
                  <c:v>15.24</c:v>
                </c:pt>
                <c:pt idx="1">
                  <c:v>52.85</c:v>
                </c:pt>
                <c:pt idx="2">
                  <c:v>9.4499999999999993</c:v>
                </c:pt>
                <c:pt idx="3">
                  <c:v>34.89</c:v>
                </c:pt>
                <c:pt idx="4">
                  <c:v>31.64</c:v>
                </c:pt>
              </c:numCache>
            </c:numRef>
          </c:val>
          <c:extLst xmlns:c16r2="http://schemas.microsoft.com/office/drawing/2015/06/chart">
            <c:ext xmlns:c16="http://schemas.microsoft.com/office/drawing/2014/chart" uri="{C3380CC4-5D6E-409C-BE32-E72D297353CC}">
              <c16:uniqueId val="{00000001-3AE6-45C3-9FD8-29D9E8A418A3}"/>
            </c:ext>
          </c:extLst>
        </c:ser>
        <c:dLbls>
          <c:dLblPos val="outEnd"/>
          <c:showLegendKey val="0"/>
          <c:showVal val="1"/>
          <c:showCatName val="0"/>
          <c:showSerName val="0"/>
          <c:showPercent val="0"/>
          <c:showBubbleSize val="0"/>
        </c:dLbls>
        <c:gapWidth val="444"/>
        <c:overlap val="-90"/>
        <c:axId val="358255600"/>
        <c:axId val="358248936"/>
      </c:barChart>
      <c:catAx>
        <c:axId val="358255600"/>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64" b="0" i="0" u="none" strike="noStrike" kern="1200" cap="all" spc="120" normalizeH="0" baseline="0">
                <a:solidFill>
                  <a:schemeClr val="tx1">
                    <a:lumMod val="65000"/>
                    <a:lumOff val="35000"/>
                  </a:schemeClr>
                </a:solidFill>
                <a:latin typeface="+mn-lt"/>
                <a:ea typeface="+mn-ea"/>
                <a:cs typeface="+mn-cs"/>
              </a:defRPr>
            </a:pPr>
            <a:endParaRPr lang="en-US"/>
          </a:p>
        </c:txPr>
        <c:crossAx val="358248936"/>
        <c:crosses val="autoZero"/>
        <c:auto val="1"/>
        <c:lblAlgn val="ctr"/>
        <c:lblOffset val="100"/>
        <c:noMultiLvlLbl val="0"/>
      </c:catAx>
      <c:valAx>
        <c:axId val="358248936"/>
        <c:scaling>
          <c:orientation val="minMax"/>
        </c:scaling>
        <c:delete val="1"/>
        <c:axPos val="l"/>
        <c:numFmt formatCode="General" sourceLinked="1"/>
        <c:majorTickMark val="none"/>
        <c:minorTickMark val="none"/>
        <c:tickLblPos val="nextTo"/>
        <c:crossAx val="358255600"/>
        <c:crosses val="autoZero"/>
        <c:crossBetween val="between"/>
      </c:valAx>
      <c:spPr>
        <a:noFill/>
        <a:ln>
          <a:noFill/>
        </a:ln>
        <a:effectLst/>
      </c:spPr>
    </c:plotArea>
    <c:legend>
      <c:legendPos val="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20B3788-22BF-4737-899E-62C5C2C478F5}" type="datetimeFigureOut">
              <a:rPr lang="en-IN" smtClean="0"/>
              <a:t>13-03-2025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B8885C7-7BBF-4C6C-AFF7-A20EF74BE04D}" type="slidenum">
              <a:rPr lang="en-IN" smtClean="0"/>
              <a:t>‹#›</a:t>
            </a:fld>
            <a:endParaRPr lang="en-IN"/>
          </a:p>
        </p:txBody>
      </p:sp>
    </p:spTree>
    <p:extLst>
      <p:ext uri="{BB962C8B-B14F-4D97-AF65-F5344CB8AC3E}">
        <p14:creationId xmlns:p14="http://schemas.microsoft.com/office/powerpoint/2010/main" val="24661377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9B8885C7-7BBF-4C6C-AFF7-A20EF74BE04D}" type="slidenum">
              <a:rPr lang="en-IN" smtClean="0"/>
              <a:t>1</a:t>
            </a:fld>
            <a:endParaRPr lang="en-IN"/>
          </a:p>
        </p:txBody>
      </p:sp>
    </p:spTree>
    <p:extLst>
      <p:ext uri="{BB962C8B-B14F-4D97-AF65-F5344CB8AC3E}">
        <p14:creationId xmlns:p14="http://schemas.microsoft.com/office/powerpoint/2010/main" val="37944137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444CB500-CE43-4B4F-A9C7-DAF376E96C6D}" type="datetime1">
              <a:rPr lang="en-IN" smtClean="0"/>
              <a:t>13-03-2025</a:t>
            </a:fld>
            <a:endParaRPr lang="en-IN"/>
          </a:p>
        </p:txBody>
      </p:sp>
      <p:sp>
        <p:nvSpPr>
          <p:cNvPr id="5" name="Footer Placeholder 4"/>
          <p:cNvSpPr>
            <a:spLocks noGrp="1"/>
          </p:cNvSpPr>
          <p:nvPr>
            <p:ph type="ftr" sz="quarter" idx="11"/>
          </p:nvPr>
        </p:nvSpPr>
        <p:spPr/>
        <p:txBody>
          <a:bodyPr/>
          <a:lstStyle/>
          <a:p>
            <a:r>
              <a:rPr lang="en-IN"/>
              <a:t>TCS Confidential</a:t>
            </a:r>
          </a:p>
        </p:txBody>
      </p:sp>
      <p:sp>
        <p:nvSpPr>
          <p:cNvPr id="6" name="Slide Number Placeholder 5"/>
          <p:cNvSpPr>
            <a:spLocks noGrp="1"/>
          </p:cNvSpPr>
          <p:nvPr>
            <p:ph type="sldNum" sz="quarter" idx="12"/>
          </p:nvPr>
        </p:nvSpPr>
        <p:spPr/>
        <p:txBody>
          <a:bodyPr/>
          <a:lstStyle/>
          <a:p>
            <a:fld id="{0F390319-1526-4563-929C-EC11A83D7D47}" type="slidenum">
              <a:rPr lang="en-IN" smtClean="0"/>
              <a:t>‹#›</a:t>
            </a:fld>
            <a:endParaRPr lang="en-IN"/>
          </a:p>
        </p:txBody>
      </p:sp>
    </p:spTree>
    <p:extLst>
      <p:ext uri="{BB962C8B-B14F-4D97-AF65-F5344CB8AC3E}">
        <p14:creationId xmlns:p14="http://schemas.microsoft.com/office/powerpoint/2010/main" val="37789649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FAA0F88C-ACBF-4D16-B528-E6568955C26B}" type="datetime1">
              <a:rPr lang="en-IN" smtClean="0"/>
              <a:t>13-03-2025</a:t>
            </a:fld>
            <a:endParaRPr lang="en-IN"/>
          </a:p>
        </p:txBody>
      </p:sp>
      <p:sp>
        <p:nvSpPr>
          <p:cNvPr id="5" name="Footer Placeholder 4"/>
          <p:cNvSpPr>
            <a:spLocks noGrp="1"/>
          </p:cNvSpPr>
          <p:nvPr>
            <p:ph type="ftr" sz="quarter" idx="11"/>
          </p:nvPr>
        </p:nvSpPr>
        <p:spPr/>
        <p:txBody>
          <a:bodyPr/>
          <a:lstStyle/>
          <a:p>
            <a:r>
              <a:rPr lang="en-IN"/>
              <a:t>TCS Confidential</a:t>
            </a:r>
          </a:p>
        </p:txBody>
      </p:sp>
      <p:sp>
        <p:nvSpPr>
          <p:cNvPr id="6" name="Slide Number Placeholder 5"/>
          <p:cNvSpPr>
            <a:spLocks noGrp="1"/>
          </p:cNvSpPr>
          <p:nvPr>
            <p:ph type="sldNum" sz="quarter" idx="12"/>
          </p:nvPr>
        </p:nvSpPr>
        <p:spPr/>
        <p:txBody>
          <a:bodyPr/>
          <a:lstStyle/>
          <a:p>
            <a:fld id="{0F390319-1526-4563-929C-EC11A83D7D47}" type="slidenum">
              <a:rPr lang="en-IN" smtClean="0"/>
              <a:t>‹#›</a:t>
            </a:fld>
            <a:endParaRPr lang="en-IN"/>
          </a:p>
        </p:txBody>
      </p:sp>
    </p:spTree>
    <p:extLst>
      <p:ext uri="{BB962C8B-B14F-4D97-AF65-F5344CB8AC3E}">
        <p14:creationId xmlns:p14="http://schemas.microsoft.com/office/powerpoint/2010/main" val="36316572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F95438A5-D368-453C-BF62-D5CB5219D152}" type="datetime1">
              <a:rPr lang="en-IN" smtClean="0"/>
              <a:t>13-03-2025</a:t>
            </a:fld>
            <a:endParaRPr lang="en-IN"/>
          </a:p>
        </p:txBody>
      </p:sp>
      <p:sp>
        <p:nvSpPr>
          <p:cNvPr id="5" name="Footer Placeholder 4"/>
          <p:cNvSpPr>
            <a:spLocks noGrp="1"/>
          </p:cNvSpPr>
          <p:nvPr>
            <p:ph type="ftr" sz="quarter" idx="11"/>
          </p:nvPr>
        </p:nvSpPr>
        <p:spPr/>
        <p:txBody>
          <a:bodyPr/>
          <a:lstStyle/>
          <a:p>
            <a:r>
              <a:rPr lang="en-IN"/>
              <a:t>TCS Confidential</a:t>
            </a:r>
          </a:p>
        </p:txBody>
      </p:sp>
      <p:sp>
        <p:nvSpPr>
          <p:cNvPr id="6" name="Slide Number Placeholder 5"/>
          <p:cNvSpPr>
            <a:spLocks noGrp="1"/>
          </p:cNvSpPr>
          <p:nvPr>
            <p:ph type="sldNum" sz="quarter" idx="12"/>
          </p:nvPr>
        </p:nvSpPr>
        <p:spPr/>
        <p:txBody>
          <a:bodyPr/>
          <a:lstStyle/>
          <a:p>
            <a:fld id="{0F390319-1526-4563-929C-EC11A83D7D47}" type="slidenum">
              <a:rPr lang="en-IN" smtClean="0"/>
              <a:t>‹#›</a:t>
            </a:fld>
            <a:endParaRPr lang="en-IN"/>
          </a:p>
        </p:txBody>
      </p:sp>
    </p:spTree>
    <p:extLst>
      <p:ext uri="{BB962C8B-B14F-4D97-AF65-F5344CB8AC3E}">
        <p14:creationId xmlns:p14="http://schemas.microsoft.com/office/powerpoint/2010/main" val="12633137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D30DFDB0-9DD1-49BD-8524-6A6845AA6AE4}" type="datetime1">
              <a:rPr lang="en-IN" smtClean="0"/>
              <a:t>13-03-2025</a:t>
            </a:fld>
            <a:endParaRPr lang="en-IN"/>
          </a:p>
        </p:txBody>
      </p:sp>
      <p:sp>
        <p:nvSpPr>
          <p:cNvPr id="5" name="Footer Placeholder 4"/>
          <p:cNvSpPr>
            <a:spLocks noGrp="1"/>
          </p:cNvSpPr>
          <p:nvPr>
            <p:ph type="ftr" sz="quarter" idx="11"/>
          </p:nvPr>
        </p:nvSpPr>
        <p:spPr/>
        <p:txBody>
          <a:bodyPr/>
          <a:lstStyle/>
          <a:p>
            <a:r>
              <a:rPr lang="en-IN"/>
              <a:t>TCS Confidential</a:t>
            </a:r>
          </a:p>
        </p:txBody>
      </p:sp>
      <p:sp>
        <p:nvSpPr>
          <p:cNvPr id="6" name="Slide Number Placeholder 5"/>
          <p:cNvSpPr>
            <a:spLocks noGrp="1"/>
          </p:cNvSpPr>
          <p:nvPr>
            <p:ph type="sldNum" sz="quarter" idx="12"/>
          </p:nvPr>
        </p:nvSpPr>
        <p:spPr/>
        <p:txBody>
          <a:bodyPr/>
          <a:lstStyle/>
          <a:p>
            <a:fld id="{0F390319-1526-4563-929C-EC11A83D7D47}" type="slidenum">
              <a:rPr lang="en-IN" smtClean="0"/>
              <a:t>‹#›</a:t>
            </a:fld>
            <a:endParaRPr lang="en-IN"/>
          </a:p>
        </p:txBody>
      </p:sp>
    </p:spTree>
    <p:extLst>
      <p:ext uri="{BB962C8B-B14F-4D97-AF65-F5344CB8AC3E}">
        <p14:creationId xmlns:p14="http://schemas.microsoft.com/office/powerpoint/2010/main" val="39672646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BDD706A-4138-4595-AAB3-A3D2E5943CA6}" type="datetime1">
              <a:rPr lang="en-IN" smtClean="0"/>
              <a:t>13-03-2025</a:t>
            </a:fld>
            <a:endParaRPr lang="en-IN"/>
          </a:p>
        </p:txBody>
      </p:sp>
      <p:sp>
        <p:nvSpPr>
          <p:cNvPr id="5" name="Footer Placeholder 4"/>
          <p:cNvSpPr>
            <a:spLocks noGrp="1"/>
          </p:cNvSpPr>
          <p:nvPr>
            <p:ph type="ftr" sz="quarter" idx="11"/>
          </p:nvPr>
        </p:nvSpPr>
        <p:spPr/>
        <p:txBody>
          <a:bodyPr/>
          <a:lstStyle/>
          <a:p>
            <a:r>
              <a:rPr lang="en-IN"/>
              <a:t>TCS Confidential</a:t>
            </a:r>
          </a:p>
        </p:txBody>
      </p:sp>
      <p:sp>
        <p:nvSpPr>
          <p:cNvPr id="6" name="Slide Number Placeholder 5"/>
          <p:cNvSpPr>
            <a:spLocks noGrp="1"/>
          </p:cNvSpPr>
          <p:nvPr>
            <p:ph type="sldNum" sz="quarter" idx="12"/>
          </p:nvPr>
        </p:nvSpPr>
        <p:spPr/>
        <p:txBody>
          <a:bodyPr/>
          <a:lstStyle/>
          <a:p>
            <a:fld id="{0F390319-1526-4563-929C-EC11A83D7D47}" type="slidenum">
              <a:rPr lang="en-IN" smtClean="0"/>
              <a:t>‹#›</a:t>
            </a:fld>
            <a:endParaRPr lang="en-IN"/>
          </a:p>
        </p:txBody>
      </p:sp>
    </p:spTree>
    <p:extLst>
      <p:ext uri="{BB962C8B-B14F-4D97-AF65-F5344CB8AC3E}">
        <p14:creationId xmlns:p14="http://schemas.microsoft.com/office/powerpoint/2010/main" val="36085056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fld id="{13FBEA97-F8D1-4A92-B116-357D8962FB64}" type="datetime1">
              <a:rPr lang="en-IN" smtClean="0"/>
              <a:t>13-03-2025</a:t>
            </a:fld>
            <a:endParaRPr lang="en-IN"/>
          </a:p>
        </p:txBody>
      </p:sp>
      <p:sp>
        <p:nvSpPr>
          <p:cNvPr id="6" name="Footer Placeholder 5"/>
          <p:cNvSpPr>
            <a:spLocks noGrp="1"/>
          </p:cNvSpPr>
          <p:nvPr>
            <p:ph type="ftr" sz="quarter" idx="11"/>
          </p:nvPr>
        </p:nvSpPr>
        <p:spPr/>
        <p:txBody>
          <a:bodyPr/>
          <a:lstStyle/>
          <a:p>
            <a:r>
              <a:rPr lang="en-IN"/>
              <a:t>TCS Confidential</a:t>
            </a:r>
          </a:p>
        </p:txBody>
      </p:sp>
      <p:sp>
        <p:nvSpPr>
          <p:cNvPr id="7" name="Slide Number Placeholder 6"/>
          <p:cNvSpPr>
            <a:spLocks noGrp="1"/>
          </p:cNvSpPr>
          <p:nvPr>
            <p:ph type="sldNum" sz="quarter" idx="12"/>
          </p:nvPr>
        </p:nvSpPr>
        <p:spPr/>
        <p:txBody>
          <a:bodyPr/>
          <a:lstStyle/>
          <a:p>
            <a:fld id="{0F390319-1526-4563-929C-EC11A83D7D47}" type="slidenum">
              <a:rPr lang="en-IN" smtClean="0"/>
              <a:t>‹#›</a:t>
            </a:fld>
            <a:endParaRPr lang="en-IN"/>
          </a:p>
        </p:txBody>
      </p:sp>
    </p:spTree>
    <p:extLst>
      <p:ext uri="{BB962C8B-B14F-4D97-AF65-F5344CB8AC3E}">
        <p14:creationId xmlns:p14="http://schemas.microsoft.com/office/powerpoint/2010/main" val="18840542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fld id="{540FCC3F-E96B-4A4C-B91F-76EA71BCB643}" type="datetime1">
              <a:rPr lang="en-IN" smtClean="0"/>
              <a:t>13-03-2025</a:t>
            </a:fld>
            <a:endParaRPr lang="en-IN"/>
          </a:p>
        </p:txBody>
      </p:sp>
      <p:sp>
        <p:nvSpPr>
          <p:cNvPr id="8" name="Footer Placeholder 7"/>
          <p:cNvSpPr>
            <a:spLocks noGrp="1"/>
          </p:cNvSpPr>
          <p:nvPr>
            <p:ph type="ftr" sz="quarter" idx="11"/>
          </p:nvPr>
        </p:nvSpPr>
        <p:spPr/>
        <p:txBody>
          <a:bodyPr/>
          <a:lstStyle/>
          <a:p>
            <a:r>
              <a:rPr lang="en-IN"/>
              <a:t>TCS Confidential</a:t>
            </a:r>
          </a:p>
        </p:txBody>
      </p:sp>
      <p:sp>
        <p:nvSpPr>
          <p:cNvPr id="9" name="Slide Number Placeholder 8"/>
          <p:cNvSpPr>
            <a:spLocks noGrp="1"/>
          </p:cNvSpPr>
          <p:nvPr>
            <p:ph type="sldNum" sz="quarter" idx="12"/>
          </p:nvPr>
        </p:nvSpPr>
        <p:spPr/>
        <p:txBody>
          <a:bodyPr/>
          <a:lstStyle/>
          <a:p>
            <a:fld id="{0F390319-1526-4563-929C-EC11A83D7D47}" type="slidenum">
              <a:rPr lang="en-IN" smtClean="0"/>
              <a:t>‹#›</a:t>
            </a:fld>
            <a:endParaRPr lang="en-IN"/>
          </a:p>
        </p:txBody>
      </p:sp>
    </p:spTree>
    <p:extLst>
      <p:ext uri="{BB962C8B-B14F-4D97-AF65-F5344CB8AC3E}">
        <p14:creationId xmlns:p14="http://schemas.microsoft.com/office/powerpoint/2010/main" val="19170700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51CD2BB6-0D62-4144-B919-ADE2F2C684A9}" type="datetime1">
              <a:rPr lang="en-IN" smtClean="0"/>
              <a:t>13-03-2025</a:t>
            </a:fld>
            <a:endParaRPr lang="en-IN"/>
          </a:p>
        </p:txBody>
      </p:sp>
      <p:sp>
        <p:nvSpPr>
          <p:cNvPr id="4" name="Footer Placeholder 3"/>
          <p:cNvSpPr>
            <a:spLocks noGrp="1"/>
          </p:cNvSpPr>
          <p:nvPr>
            <p:ph type="ftr" sz="quarter" idx="11"/>
          </p:nvPr>
        </p:nvSpPr>
        <p:spPr/>
        <p:txBody>
          <a:bodyPr/>
          <a:lstStyle/>
          <a:p>
            <a:r>
              <a:rPr lang="en-IN"/>
              <a:t>TCS Confidential</a:t>
            </a:r>
          </a:p>
        </p:txBody>
      </p:sp>
      <p:sp>
        <p:nvSpPr>
          <p:cNvPr id="5" name="Slide Number Placeholder 4"/>
          <p:cNvSpPr>
            <a:spLocks noGrp="1"/>
          </p:cNvSpPr>
          <p:nvPr>
            <p:ph type="sldNum" sz="quarter" idx="12"/>
          </p:nvPr>
        </p:nvSpPr>
        <p:spPr/>
        <p:txBody>
          <a:bodyPr/>
          <a:lstStyle/>
          <a:p>
            <a:fld id="{0F390319-1526-4563-929C-EC11A83D7D47}" type="slidenum">
              <a:rPr lang="en-IN" smtClean="0"/>
              <a:t>‹#›</a:t>
            </a:fld>
            <a:endParaRPr lang="en-IN"/>
          </a:p>
        </p:txBody>
      </p:sp>
    </p:spTree>
    <p:extLst>
      <p:ext uri="{BB962C8B-B14F-4D97-AF65-F5344CB8AC3E}">
        <p14:creationId xmlns:p14="http://schemas.microsoft.com/office/powerpoint/2010/main" val="9375990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664B302-79EE-4D0C-8CC9-B234290CDFBB}" type="datetime1">
              <a:rPr lang="en-IN" smtClean="0"/>
              <a:t>13-03-2025</a:t>
            </a:fld>
            <a:endParaRPr lang="en-IN"/>
          </a:p>
        </p:txBody>
      </p:sp>
      <p:sp>
        <p:nvSpPr>
          <p:cNvPr id="3" name="Footer Placeholder 2"/>
          <p:cNvSpPr>
            <a:spLocks noGrp="1"/>
          </p:cNvSpPr>
          <p:nvPr>
            <p:ph type="ftr" sz="quarter" idx="11"/>
          </p:nvPr>
        </p:nvSpPr>
        <p:spPr/>
        <p:txBody>
          <a:bodyPr/>
          <a:lstStyle/>
          <a:p>
            <a:r>
              <a:rPr lang="en-IN"/>
              <a:t>TCS Confidential</a:t>
            </a:r>
          </a:p>
        </p:txBody>
      </p:sp>
      <p:sp>
        <p:nvSpPr>
          <p:cNvPr id="4" name="Slide Number Placeholder 3"/>
          <p:cNvSpPr>
            <a:spLocks noGrp="1"/>
          </p:cNvSpPr>
          <p:nvPr>
            <p:ph type="sldNum" sz="quarter" idx="12"/>
          </p:nvPr>
        </p:nvSpPr>
        <p:spPr/>
        <p:txBody>
          <a:bodyPr/>
          <a:lstStyle/>
          <a:p>
            <a:fld id="{0F390319-1526-4563-929C-EC11A83D7D47}" type="slidenum">
              <a:rPr lang="en-IN" smtClean="0"/>
              <a:t>‹#›</a:t>
            </a:fld>
            <a:endParaRPr lang="en-IN"/>
          </a:p>
        </p:txBody>
      </p:sp>
    </p:spTree>
    <p:extLst>
      <p:ext uri="{BB962C8B-B14F-4D97-AF65-F5344CB8AC3E}">
        <p14:creationId xmlns:p14="http://schemas.microsoft.com/office/powerpoint/2010/main" val="1320071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045CA3B-1DD0-431F-9823-31A987F96FE7}" type="datetime1">
              <a:rPr lang="en-IN" smtClean="0"/>
              <a:t>13-03-2025</a:t>
            </a:fld>
            <a:endParaRPr lang="en-IN"/>
          </a:p>
        </p:txBody>
      </p:sp>
      <p:sp>
        <p:nvSpPr>
          <p:cNvPr id="6" name="Footer Placeholder 5"/>
          <p:cNvSpPr>
            <a:spLocks noGrp="1"/>
          </p:cNvSpPr>
          <p:nvPr>
            <p:ph type="ftr" sz="quarter" idx="11"/>
          </p:nvPr>
        </p:nvSpPr>
        <p:spPr/>
        <p:txBody>
          <a:bodyPr/>
          <a:lstStyle/>
          <a:p>
            <a:r>
              <a:rPr lang="en-IN"/>
              <a:t>TCS Confidential</a:t>
            </a:r>
          </a:p>
        </p:txBody>
      </p:sp>
      <p:sp>
        <p:nvSpPr>
          <p:cNvPr id="7" name="Slide Number Placeholder 6"/>
          <p:cNvSpPr>
            <a:spLocks noGrp="1"/>
          </p:cNvSpPr>
          <p:nvPr>
            <p:ph type="sldNum" sz="quarter" idx="12"/>
          </p:nvPr>
        </p:nvSpPr>
        <p:spPr/>
        <p:txBody>
          <a:bodyPr/>
          <a:lstStyle/>
          <a:p>
            <a:fld id="{0F390319-1526-4563-929C-EC11A83D7D47}" type="slidenum">
              <a:rPr lang="en-IN" smtClean="0"/>
              <a:t>‹#›</a:t>
            </a:fld>
            <a:endParaRPr lang="en-IN"/>
          </a:p>
        </p:txBody>
      </p:sp>
    </p:spTree>
    <p:extLst>
      <p:ext uri="{BB962C8B-B14F-4D97-AF65-F5344CB8AC3E}">
        <p14:creationId xmlns:p14="http://schemas.microsoft.com/office/powerpoint/2010/main" val="27224924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2689EB2-6C9D-4207-99EE-E1047281C7E0}" type="datetime1">
              <a:rPr lang="en-IN" smtClean="0"/>
              <a:t>13-03-2025</a:t>
            </a:fld>
            <a:endParaRPr lang="en-IN"/>
          </a:p>
        </p:txBody>
      </p:sp>
      <p:sp>
        <p:nvSpPr>
          <p:cNvPr id="6" name="Footer Placeholder 5"/>
          <p:cNvSpPr>
            <a:spLocks noGrp="1"/>
          </p:cNvSpPr>
          <p:nvPr>
            <p:ph type="ftr" sz="quarter" idx="11"/>
          </p:nvPr>
        </p:nvSpPr>
        <p:spPr/>
        <p:txBody>
          <a:bodyPr/>
          <a:lstStyle/>
          <a:p>
            <a:r>
              <a:rPr lang="en-IN"/>
              <a:t>TCS Confidential</a:t>
            </a:r>
          </a:p>
        </p:txBody>
      </p:sp>
      <p:sp>
        <p:nvSpPr>
          <p:cNvPr id="7" name="Slide Number Placeholder 6"/>
          <p:cNvSpPr>
            <a:spLocks noGrp="1"/>
          </p:cNvSpPr>
          <p:nvPr>
            <p:ph type="sldNum" sz="quarter" idx="12"/>
          </p:nvPr>
        </p:nvSpPr>
        <p:spPr/>
        <p:txBody>
          <a:bodyPr/>
          <a:lstStyle/>
          <a:p>
            <a:fld id="{0F390319-1526-4563-929C-EC11A83D7D47}" type="slidenum">
              <a:rPr lang="en-IN" smtClean="0"/>
              <a:t>‹#›</a:t>
            </a:fld>
            <a:endParaRPr lang="en-IN"/>
          </a:p>
        </p:txBody>
      </p:sp>
    </p:spTree>
    <p:extLst>
      <p:ext uri="{BB962C8B-B14F-4D97-AF65-F5344CB8AC3E}">
        <p14:creationId xmlns:p14="http://schemas.microsoft.com/office/powerpoint/2010/main" val="28749533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9680C7D-7CF5-4D70-BDF2-623ED15C07F6}" type="datetime1">
              <a:rPr lang="en-IN" smtClean="0"/>
              <a:t>13-03-2025</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a:t>TCS Confidential</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F390319-1526-4563-929C-EC11A83D7D47}" type="slidenum">
              <a:rPr lang="en-IN" smtClean="0"/>
              <a:t>‹#›</a:t>
            </a:fld>
            <a:endParaRPr lang="en-IN"/>
          </a:p>
        </p:txBody>
      </p:sp>
    </p:spTree>
    <p:extLst>
      <p:ext uri="{BB962C8B-B14F-4D97-AF65-F5344CB8AC3E}">
        <p14:creationId xmlns:p14="http://schemas.microsoft.com/office/powerpoint/2010/main" val="17937953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chart" Target="../charts/chart1.xml"/><Relationship Id="rId1" Type="http://schemas.openxmlformats.org/officeDocument/2006/relationships/slideLayout" Target="../slideLayouts/slideLayout2.xml"/><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198" y="1342702"/>
            <a:ext cx="10334897" cy="2891247"/>
          </a:xfrm>
        </p:spPr>
        <p:txBody>
          <a:bodyPr>
            <a:normAutofit/>
          </a:bodyPr>
          <a:lstStyle/>
          <a:p>
            <a:r>
              <a:rPr lang="en-US" sz="7200" b="1" dirty="0"/>
              <a:t>Intelligent Assistant for Solution Design</a:t>
            </a:r>
            <a:endParaRPr lang="en-IN" sz="7200" b="1" dirty="0"/>
          </a:p>
        </p:txBody>
      </p:sp>
      <p:sp>
        <p:nvSpPr>
          <p:cNvPr id="3" name="Subtitle 2"/>
          <p:cNvSpPr>
            <a:spLocks noGrp="1"/>
          </p:cNvSpPr>
          <p:nvPr>
            <p:ph type="subTitle" idx="1"/>
          </p:nvPr>
        </p:nvSpPr>
        <p:spPr>
          <a:xfrm>
            <a:off x="1433646" y="4689347"/>
            <a:ext cx="9144000" cy="1058498"/>
          </a:xfrm>
        </p:spPr>
        <p:txBody>
          <a:bodyPr/>
          <a:lstStyle/>
          <a:p>
            <a:r>
              <a:rPr lang="en-IN" dirty="0"/>
              <a:t>Team Members : </a:t>
            </a:r>
            <a:r>
              <a:rPr lang="en-IN" dirty="0" err="1"/>
              <a:t>Shreesha</a:t>
            </a:r>
            <a:r>
              <a:rPr lang="en-IN" dirty="0"/>
              <a:t> B, </a:t>
            </a:r>
            <a:r>
              <a:rPr lang="en-IN" dirty="0" err="1"/>
              <a:t>Ojas</a:t>
            </a:r>
            <a:r>
              <a:rPr lang="en-IN" dirty="0"/>
              <a:t> </a:t>
            </a:r>
            <a:r>
              <a:rPr lang="en-IN" dirty="0" err="1"/>
              <a:t>Soni</a:t>
            </a:r>
            <a:r>
              <a:rPr lang="en-IN" dirty="0"/>
              <a:t>, </a:t>
            </a:r>
            <a:r>
              <a:rPr lang="en-IN" dirty="0" err="1"/>
              <a:t>Sree</a:t>
            </a:r>
            <a:r>
              <a:rPr lang="en-IN" dirty="0"/>
              <a:t> Nidhi L</a:t>
            </a:r>
          </a:p>
        </p:txBody>
      </p:sp>
      <p:sp>
        <p:nvSpPr>
          <p:cNvPr id="4" name="Date Placeholder 3"/>
          <p:cNvSpPr>
            <a:spLocks noGrp="1"/>
          </p:cNvSpPr>
          <p:nvPr>
            <p:ph type="dt" sz="half" idx="10"/>
          </p:nvPr>
        </p:nvSpPr>
        <p:spPr/>
        <p:txBody>
          <a:bodyPr/>
          <a:lstStyle/>
          <a:p>
            <a:fld id="{6E3514B9-2EA3-460C-8428-26076ED0EBD2}" type="datetime1">
              <a:rPr lang="en-IN" smtClean="0"/>
              <a:t>13-03-2025</a:t>
            </a:fld>
            <a:endParaRPr lang="en-IN"/>
          </a:p>
        </p:txBody>
      </p:sp>
      <p:sp>
        <p:nvSpPr>
          <p:cNvPr id="5" name="Footer Placeholder 4"/>
          <p:cNvSpPr>
            <a:spLocks noGrp="1"/>
          </p:cNvSpPr>
          <p:nvPr>
            <p:ph type="ftr" sz="quarter" idx="11"/>
          </p:nvPr>
        </p:nvSpPr>
        <p:spPr/>
        <p:txBody>
          <a:bodyPr/>
          <a:lstStyle/>
          <a:p>
            <a:r>
              <a:rPr lang="en-IN"/>
              <a:t>TCS Confidential</a:t>
            </a:r>
          </a:p>
        </p:txBody>
      </p:sp>
      <p:sp>
        <p:nvSpPr>
          <p:cNvPr id="6" name="Slide Number Placeholder 5"/>
          <p:cNvSpPr>
            <a:spLocks noGrp="1"/>
          </p:cNvSpPr>
          <p:nvPr>
            <p:ph type="sldNum" sz="quarter" idx="12"/>
          </p:nvPr>
        </p:nvSpPr>
        <p:spPr/>
        <p:txBody>
          <a:bodyPr/>
          <a:lstStyle/>
          <a:p>
            <a:fld id="{0F390319-1526-4563-929C-EC11A83D7D47}" type="slidenum">
              <a:rPr lang="en-IN" smtClean="0"/>
              <a:t>1</a:t>
            </a:fld>
            <a:endParaRPr lang="en-IN"/>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2037804" cy="1030288"/>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39175" y="0"/>
            <a:ext cx="3552825" cy="1122363"/>
          </a:xfrm>
          <a:prstGeom prst="rect">
            <a:avLst/>
          </a:prstGeom>
        </p:spPr>
      </p:pic>
    </p:spTree>
    <p:extLst>
      <p:ext uri="{BB962C8B-B14F-4D97-AF65-F5344CB8AC3E}">
        <p14:creationId xmlns:p14="http://schemas.microsoft.com/office/powerpoint/2010/main" val="69175209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718231"/>
          </a:xfrm>
        </p:spPr>
        <p:txBody>
          <a:bodyPr>
            <a:normAutofit/>
          </a:bodyPr>
          <a:lstStyle/>
          <a:p>
            <a:pPr algn="ctr"/>
            <a:r>
              <a:rPr lang="en-US" sz="4000" b="1" dirty="0"/>
              <a:t>Chunking, Model, and Prompt Design</a:t>
            </a:r>
            <a:endParaRPr lang="en-IN" sz="4000" b="1" dirty="0"/>
          </a:p>
        </p:txBody>
      </p:sp>
      <p:sp>
        <p:nvSpPr>
          <p:cNvPr id="3" name="Content Placeholder 2"/>
          <p:cNvSpPr>
            <a:spLocks noGrp="1"/>
          </p:cNvSpPr>
          <p:nvPr>
            <p:ph idx="1"/>
          </p:nvPr>
        </p:nvSpPr>
        <p:spPr>
          <a:xfrm>
            <a:off x="838200" y="1262743"/>
            <a:ext cx="10515600" cy="4914220"/>
          </a:xfrm>
        </p:spPr>
        <p:txBody>
          <a:bodyPr>
            <a:normAutofit/>
          </a:bodyPr>
          <a:lstStyle/>
          <a:p>
            <a:pPr algn="just"/>
            <a:r>
              <a:rPr lang="en-IN" dirty="0"/>
              <a:t>Chunking</a:t>
            </a:r>
            <a:r>
              <a:rPr lang="en-IN" dirty="0" smtClean="0"/>
              <a:t>:</a:t>
            </a:r>
          </a:p>
          <a:p>
            <a:pPr lvl="1" algn="just"/>
            <a:r>
              <a:rPr lang="en-IN" dirty="0" smtClean="0"/>
              <a:t>Chunk </a:t>
            </a:r>
            <a:r>
              <a:rPr lang="en-IN" dirty="0"/>
              <a:t>size: </a:t>
            </a:r>
            <a:r>
              <a:rPr lang="en-IN" dirty="0"/>
              <a:t>4</a:t>
            </a:r>
            <a:r>
              <a:rPr lang="en-IN" dirty="0" smtClean="0"/>
              <a:t>000 </a:t>
            </a:r>
            <a:r>
              <a:rPr lang="en-IN" dirty="0" smtClean="0"/>
              <a:t>words</a:t>
            </a:r>
          </a:p>
          <a:p>
            <a:pPr lvl="1" algn="just"/>
            <a:r>
              <a:rPr lang="en-IN" dirty="0" smtClean="0"/>
              <a:t>Overlap</a:t>
            </a:r>
            <a:r>
              <a:rPr lang="en-IN" dirty="0"/>
              <a:t>: </a:t>
            </a:r>
            <a:r>
              <a:rPr lang="en-IN" dirty="0" smtClean="0"/>
              <a:t>1000 </a:t>
            </a:r>
            <a:r>
              <a:rPr lang="en-IN" dirty="0" smtClean="0"/>
              <a:t>words</a:t>
            </a:r>
          </a:p>
          <a:p>
            <a:pPr lvl="1" algn="just"/>
            <a:r>
              <a:rPr lang="en-IN" dirty="0" smtClean="0"/>
              <a:t>Reason:</a:t>
            </a:r>
          </a:p>
          <a:p>
            <a:pPr lvl="2" algn="just"/>
            <a:r>
              <a:rPr lang="en-IN" sz="1800" dirty="0" smtClean="0"/>
              <a:t>Large </a:t>
            </a:r>
            <a:r>
              <a:rPr lang="en-IN" sz="1800" dirty="0"/>
              <a:t>context windows can exceed model limits or degrade performance</a:t>
            </a:r>
            <a:r>
              <a:rPr lang="en-IN" sz="1800" dirty="0" smtClean="0"/>
              <a:t>.</a:t>
            </a:r>
          </a:p>
          <a:p>
            <a:pPr lvl="2" algn="just"/>
            <a:r>
              <a:rPr lang="en-IN" sz="1800" dirty="0"/>
              <a:t>4</a:t>
            </a:r>
            <a:r>
              <a:rPr lang="en-IN" sz="1800" dirty="0" smtClean="0"/>
              <a:t>000 </a:t>
            </a:r>
            <a:r>
              <a:rPr lang="en-IN" sz="1800" dirty="0"/>
              <a:t>words is a safe chunk size for many modern LLMs, balancing context size with memory usage</a:t>
            </a:r>
            <a:r>
              <a:rPr lang="en-IN" sz="1800" dirty="0" smtClean="0"/>
              <a:t>.</a:t>
            </a:r>
          </a:p>
          <a:p>
            <a:pPr lvl="2" algn="just"/>
            <a:r>
              <a:rPr lang="en-IN" sz="1800" dirty="0" smtClean="0"/>
              <a:t>10</a:t>
            </a:r>
            <a:r>
              <a:rPr lang="en-IN" sz="1800" dirty="0" smtClean="0"/>
              <a:t>00-word </a:t>
            </a:r>
            <a:r>
              <a:rPr lang="en-IN" sz="1800" dirty="0"/>
              <a:t>overlap helps maintain continuity between chunks so the model doesn’t lose context at chunk boundaries</a:t>
            </a:r>
            <a:r>
              <a:rPr lang="en-IN" sz="1800" dirty="0" smtClean="0"/>
              <a:t>.</a:t>
            </a:r>
          </a:p>
          <a:p>
            <a:pPr algn="just"/>
            <a:r>
              <a:rPr lang="en-US" dirty="0"/>
              <a:t>Model</a:t>
            </a:r>
            <a:r>
              <a:rPr lang="en-US" dirty="0" smtClean="0"/>
              <a:t>:</a:t>
            </a:r>
          </a:p>
          <a:p>
            <a:pPr lvl="1" algn="just"/>
            <a:r>
              <a:rPr lang="en-US" dirty="0" smtClean="0"/>
              <a:t>Currently using qwen2.5 </a:t>
            </a:r>
            <a:r>
              <a:rPr lang="en-US" dirty="0" smtClean="0"/>
              <a:t>via </a:t>
            </a:r>
            <a:r>
              <a:rPr lang="en-US" dirty="0" err="1"/>
              <a:t>ollama</a:t>
            </a:r>
            <a:r>
              <a:rPr lang="en-US" dirty="0" smtClean="0"/>
              <a:t>.</a:t>
            </a:r>
          </a:p>
        </p:txBody>
      </p:sp>
      <p:sp>
        <p:nvSpPr>
          <p:cNvPr id="4" name="Date Placeholder 3"/>
          <p:cNvSpPr>
            <a:spLocks noGrp="1"/>
          </p:cNvSpPr>
          <p:nvPr>
            <p:ph type="dt" sz="half" idx="10"/>
          </p:nvPr>
        </p:nvSpPr>
        <p:spPr/>
        <p:txBody>
          <a:bodyPr/>
          <a:lstStyle/>
          <a:p>
            <a:fld id="{D30DFDB0-9DD1-49BD-8524-6A6845AA6AE4}" type="datetime1">
              <a:rPr lang="en-IN" smtClean="0"/>
              <a:t>13-03-2025</a:t>
            </a:fld>
            <a:endParaRPr lang="en-IN"/>
          </a:p>
        </p:txBody>
      </p:sp>
      <p:sp>
        <p:nvSpPr>
          <p:cNvPr id="5" name="Footer Placeholder 4"/>
          <p:cNvSpPr>
            <a:spLocks noGrp="1"/>
          </p:cNvSpPr>
          <p:nvPr>
            <p:ph type="ftr" sz="quarter" idx="11"/>
          </p:nvPr>
        </p:nvSpPr>
        <p:spPr/>
        <p:txBody>
          <a:bodyPr/>
          <a:lstStyle/>
          <a:p>
            <a:r>
              <a:rPr lang="en-IN" smtClean="0"/>
              <a:t>TCS Confidential</a:t>
            </a:r>
            <a:endParaRPr lang="en-IN"/>
          </a:p>
        </p:txBody>
      </p:sp>
      <p:sp>
        <p:nvSpPr>
          <p:cNvPr id="6" name="Slide Number Placeholder 5"/>
          <p:cNvSpPr>
            <a:spLocks noGrp="1"/>
          </p:cNvSpPr>
          <p:nvPr>
            <p:ph type="sldNum" sz="quarter" idx="12"/>
          </p:nvPr>
        </p:nvSpPr>
        <p:spPr/>
        <p:txBody>
          <a:bodyPr/>
          <a:lstStyle/>
          <a:p>
            <a:fld id="{0F390319-1526-4563-929C-EC11A83D7D47}" type="slidenum">
              <a:rPr lang="en-IN" smtClean="0"/>
              <a:t>10</a:t>
            </a:fld>
            <a:endParaRPr lang="en-IN"/>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349829" cy="400593"/>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53303" y="0"/>
            <a:ext cx="2638697" cy="513806"/>
          </a:xfrm>
          <a:prstGeom prst="rect">
            <a:avLst/>
          </a:prstGeom>
        </p:spPr>
      </p:pic>
    </p:spTree>
    <p:extLst>
      <p:ext uri="{BB962C8B-B14F-4D97-AF65-F5344CB8AC3E}">
        <p14:creationId xmlns:p14="http://schemas.microsoft.com/office/powerpoint/2010/main" val="326809938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p:cNvPicPr>
            <a:picLocks noGrp="1" noChangeAspect="1"/>
          </p:cNvPicPr>
          <p:nvPr>
            <p:ph idx="1"/>
          </p:nvPr>
        </p:nvPicPr>
        <p:blipFill rotWithShape="1">
          <a:blip r:embed="rId2">
            <a:extLst>
              <a:ext uri="{28A0092B-C50C-407E-A947-70E740481C1C}">
                <a14:useLocalDpi xmlns:a14="http://schemas.microsoft.com/office/drawing/2010/main" val="0"/>
              </a:ext>
            </a:extLst>
          </a:blip>
          <a:srcRect l="9500" b="10089"/>
          <a:stretch/>
        </p:blipFill>
        <p:spPr>
          <a:xfrm>
            <a:off x="1158240" y="0"/>
            <a:ext cx="11033760" cy="6426926"/>
          </a:xfrm>
        </p:spPr>
      </p:pic>
      <p:sp>
        <p:nvSpPr>
          <p:cNvPr id="4" name="Date Placeholder 3"/>
          <p:cNvSpPr>
            <a:spLocks noGrp="1"/>
          </p:cNvSpPr>
          <p:nvPr>
            <p:ph type="dt" sz="half" idx="10"/>
          </p:nvPr>
        </p:nvSpPr>
        <p:spPr/>
        <p:txBody>
          <a:bodyPr/>
          <a:lstStyle/>
          <a:p>
            <a:fld id="{D30DFDB0-9DD1-49BD-8524-6A6845AA6AE4}" type="datetime1">
              <a:rPr lang="en-IN" smtClean="0"/>
              <a:t>13-03-2025</a:t>
            </a:fld>
            <a:endParaRPr lang="en-IN"/>
          </a:p>
        </p:txBody>
      </p:sp>
      <p:sp>
        <p:nvSpPr>
          <p:cNvPr id="5" name="Footer Placeholder 4"/>
          <p:cNvSpPr>
            <a:spLocks noGrp="1"/>
          </p:cNvSpPr>
          <p:nvPr>
            <p:ph type="ftr" sz="quarter" idx="11"/>
          </p:nvPr>
        </p:nvSpPr>
        <p:spPr/>
        <p:txBody>
          <a:bodyPr/>
          <a:lstStyle/>
          <a:p>
            <a:r>
              <a:rPr lang="en-IN" smtClean="0"/>
              <a:t>TCS Confidential</a:t>
            </a:r>
            <a:endParaRPr lang="en-IN"/>
          </a:p>
        </p:txBody>
      </p:sp>
      <p:sp>
        <p:nvSpPr>
          <p:cNvPr id="6" name="Slide Number Placeholder 5"/>
          <p:cNvSpPr>
            <a:spLocks noGrp="1"/>
          </p:cNvSpPr>
          <p:nvPr>
            <p:ph type="sldNum" sz="quarter" idx="12"/>
          </p:nvPr>
        </p:nvSpPr>
        <p:spPr/>
        <p:txBody>
          <a:bodyPr/>
          <a:lstStyle/>
          <a:p>
            <a:fld id="{0F390319-1526-4563-929C-EC11A83D7D47}" type="slidenum">
              <a:rPr lang="en-IN" smtClean="0"/>
              <a:t>11</a:t>
            </a:fld>
            <a:endParaRPr lang="en-IN"/>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349829" cy="400593"/>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53303" y="0"/>
            <a:ext cx="2638697" cy="513806"/>
          </a:xfrm>
          <a:prstGeom prst="rect">
            <a:avLst/>
          </a:prstGeom>
        </p:spPr>
      </p:pic>
    </p:spTree>
    <p:extLst>
      <p:ext uri="{BB962C8B-B14F-4D97-AF65-F5344CB8AC3E}">
        <p14:creationId xmlns:p14="http://schemas.microsoft.com/office/powerpoint/2010/main" val="281276175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718231"/>
          </a:xfrm>
        </p:spPr>
        <p:txBody>
          <a:bodyPr>
            <a:normAutofit/>
          </a:bodyPr>
          <a:lstStyle/>
          <a:p>
            <a:pPr algn="ctr"/>
            <a:r>
              <a:rPr lang="en-US" sz="4000" b="1" dirty="0"/>
              <a:t>Defining &amp; Testing Different Prompts </a:t>
            </a:r>
            <a:endParaRPr lang="en-IN" sz="4000" b="1" dirty="0"/>
          </a:p>
        </p:txBody>
      </p:sp>
      <p:sp>
        <p:nvSpPr>
          <p:cNvPr id="3" name="Content Placeholder 2"/>
          <p:cNvSpPr>
            <a:spLocks noGrp="1"/>
          </p:cNvSpPr>
          <p:nvPr>
            <p:ph idx="1"/>
          </p:nvPr>
        </p:nvSpPr>
        <p:spPr>
          <a:xfrm>
            <a:off x="838200" y="1619795"/>
            <a:ext cx="10515600" cy="3779520"/>
          </a:xfrm>
        </p:spPr>
        <p:txBody>
          <a:bodyPr>
            <a:normAutofit/>
          </a:bodyPr>
          <a:lstStyle/>
          <a:p>
            <a:pPr algn="just"/>
            <a:r>
              <a:rPr lang="en-US" dirty="0"/>
              <a:t>Fine-tune the LLM’s responses by crafting various prompts (e.g., classification prompts, extraction prompts, final report prompts</a:t>
            </a:r>
            <a:r>
              <a:rPr lang="en-US" dirty="0" smtClean="0"/>
              <a:t>).</a:t>
            </a:r>
          </a:p>
          <a:p>
            <a:pPr algn="just"/>
            <a:r>
              <a:rPr lang="en-US" dirty="0"/>
              <a:t>Approach</a:t>
            </a:r>
            <a:r>
              <a:rPr lang="en-US" dirty="0" smtClean="0"/>
              <a:t>:</a:t>
            </a:r>
          </a:p>
          <a:p>
            <a:pPr lvl="1" algn="just"/>
            <a:r>
              <a:rPr lang="en-US" dirty="0" smtClean="0"/>
              <a:t>Created </a:t>
            </a:r>
            <a:r>
              <a:rPr lang="en-US" dirty="0"/>
              <a:t>multiple prompt variants</a:t>
            </a:r>
            <a:r>
              <a:rPr lang="en-US" dirty="0" smtClean="0"/>
              <a:t>.</a:t>
            </a:r>
          </a:p>
          <a:p>
            <a:pPr lvl="1" algn="just"/>
            <a:r>
              <a:rPr lang="en-US" dirty="0" smtClean="0"/>
              <a:t>Tested </a:t>
            </a:r>
            <a:r>
              <a:rPr lang="en-US" dirty="0"/>
              <a:t>each on sample transcripts to check accuracy, completeness, and tone</a:t>
            </a:r>
            <a:r>
              <a:rPr lang="en-US" dirty="0" smtClean="0"/>
              <a:t>.</a:t>
            </a:r>
          </a:p>
          <a:p>
            <a:pPr algn="just"/>
            <a:r>
              <a:rPr lang="en-US" dirty="0"/>
              <a:t>Settled on a final set of prompts that reliably extract meeting details and generate structured reports</a:t>
            </a:r>
            <a:r>
              <a:rPr lang="en-US" dirty="0" smtClean="0"/>
              <a:t>.</a:t>
            </a:r>
          </a:p>
          <a:p>
            <a:pPr algn="just"/>
            <a:endParaRPr lang="en-IN" sz="2400" dirty="0"/>
          </a:p>
        </p:txBody>
      </p:sp>
      <p:sp>
        <p:nvSpPr>
          <p:cNvPr id="4" name="Date Placeholder 3"/>
          <p:cNvSpPr>
            <a:spLocks noGrp="1"/>
          </p:cNvSpPr>
          <p:nvPr>
            <p:ph type="dt" sz="half" idx="10"/>
          </p:nvPr>
        </p:nvSpPr>
        <p:spPr/>
        <p:txBody>
          <a:bodyPr/>
          <a:lstStyle/>
          <a:p>
            <a:fld id="{D30DFDB0-9DD1-49BD-8524-6A6845AA6AE4}" type="datetime1">
              <a:rPr lang="en-IN" smtClean="0"/>
              <a:t>13-03-2025</a:t>
            </a:fld>
            <a:endParaRPr lang="en-IN"/>
          </a:p>
        </p:txBody>
      </p:sp>
      <p:sp>
        <p:nvSpPr>
          <p:cNvPr id="5" name="Footer Placeholder 4"/>
          <p:cNvSpPr>
            <a:spLocks noGrp="1"/>
          </p:cNvSpPr>
          <p:nvPr>
            <p:ph type="ftr" sz="quarter" idx="11"/>
          </p:nvPr>
        </p:nvSpPr>
        <p:spPr/>
        <p:txBody>
          <a:bodyPr/>
          <a:lstStyle/>
          <a:p>
            <a:r>
              <a:rPr lang="en-IN" smtClean="0"/>
              <a:t>TCS Confidential</a:t>
            </a:r>
            <a:endParaRPr lang="en-IN"/>
          </a:p>
        </p:txBody>
      </p:sp>
      <p:sp>
        <p:nvSpPr>
          <p:cNvPr id="6" name="Slide Number Placeholder 5"/>
          <p:cNvSpPr>
            <a:spLocks noGrp="1"/>
          </p:cNvSpPr>
          <p:nvPr>
            <p:ph type="sldNum" sz="quarter" idx="12"/>
          </p:nvPr>
        </p:nvSpPr>
        <p:spPr/>
        <p:txBody>
          <a:bodyPr/>
          <a:lstStyle/>
          <a:p>
            <a:fld id="{0F390319-1526-4563-929C-EC11A83D7D47}" type="slidenum">
              <a:rPr lang="en-IN" smtClean="0"/>
              <a:t>12</a:t>
            </a:fld>
            <a:endParaRPr lang="en-IN"/>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349829" cy="400593"/>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53303" y="0"/>
            <a:ext cx="2638697" cy="513806"/>
          </a:xfrm>
          <a:prstGeom prst="rect">
            <a:avLst/>
          </a:prstGeom>
        </p:spPr>
      </p:pic>
    </p:spTree>
    <p:extLst>
      <p:ext uri="{BB962C8B-B14F-4D97-AF65-F5344CB8AC3E}">
        <p14:creationId xmlns:p14="http://schemas.microsoft.com/office/powerpoint/2010/main" val="286152608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7051" y="326253"/>
            <a:ext cx="10515600" cy="718231"/>
          </a:xfrm>
        </p:spPr>
        <p:txBody>
          <a:bodyPr>
            <a:normAutofit/>
          </a:bodyPr>
          <a:lstStyle/>
          <a:p>
            <a:pPr algn="ctr"/>
            <a:r>
              <a:rPr lang="en-IN" sz="4000" b="1" dirty="0"/>
              <a:t>Prompt for non-technical chunk extraction</a:t>
            </a:r>
          </a:p>
        </p:txBody>
      </p:sp>
      <p:sp>
        <p:nvSpPr>
          <p:cNvPr id="4" name="Date Placeholder 3"/>
          <p:cNvSpPr>
            <a:spLocks noGrp="1"/>
          </p:cNvSpPr>
          <p:nvPr>
            <p:ph type="dt" sz="half" idx="10"/>
          </p:nvPr>
        </p:nvSpPr>
        <p:spPr/>
        <p:txBody>
          <a:bodyPr/>
          <a:lstStyle/>
          <a:p>
            <a:fld id="{D30DFDB0-9DD1-49BD-8524-6A6845AA6AE4}" type="datetime1">
              <a:rPr lang="en-IN" smtClean="0"/>
              <a:t>13-03-2025</a:t>
            </a:fld>
            <a:endParaRPr lang="en-IN"/>
          </a:p>
        </p:txBody>
      </p:sp>
      <p:sp>
        <p:nvSpPr>
          <p:cNvPr id="5" name="Footer Placeholder 4"/>
          <p:cNvSpPr>
            <a:spLocks noGrp="1"/>
          </p:cNvSpPr>
          <p:nvPr>
            <p:ph type="ftr" sz="quarter" idx="11"/>
          </p:nvPr>
        </p:nvSpPr>
        <p:spPr/>
        <p:txBody>
          <a:bodyPr/>
          <a:lstStyle/>
          <a:p>
            <a:r>
              <a:rPr lang="en-IN" smtClean="0"/>
              <a:t>TCS Confidential</a:t>
            </a:r>
            <a:endParaRPr lang="en-IN"/>
          </a:p>
        </p:txBody>
      </p:sp>
      <p:sp>
        <p:nvSpPr>
          <p:cNvPr id="6" name="Slide Number Placeholder 5"/>
          <p:cNvSpPr>
            <a:spLocks noGrp="1"/>
          </p:cNvSpPr>
          <p:nvPr>
            <p:ph type="sldNum" sz="quarter" idx="12"/>
          </p:nvPr>
        </p:nvSpPr>
        <p:spPr/>
        <p:txBody>
          <a:bodyPr/>
          <a:lstStyle/>
          <a:p>
            <a:fld id="{0F390319-1526-4563-929C-EC11A83D7D47}" type="slidenum">
              <a:rPr lang="en-IN" smtClean="0"/>
              <a:t>13</a:t>
            </a:fld>
            <a:endParaRPr lang="en-IN"/>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349829" cy="400593"/>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53303" y="0"/>
            <a:ext cx="2638697" cy="513806"/>
          </a:xfrm>
          <a:prstGeom prst="rect">
            <a:avLst/>
          </a:prstGeom>
        </p:spPr>
      </p:pic>
      <p:pic>
        <p:nvPicPr>
          <p:cNvPr id="10" name="Content Placeholder 9"/>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1608859" y="1044484"/>
            <a:ext cx="8310204" cy="5201285"/>
          </a:xfrm>
        </p:spPr>
      </p:pic>
    </p:spTree>
    <p:extLst>
      <p:ext uri="{BB962C8B-B14F-4D97-AF65-F5344CB8AC3E}">
        <p14:creationId xmlns:p14="http://schemas.microsoft.com/office/powerpoint/2010/main" val="408332414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7051" y="56830"/>
            <a:ext cx="10515600" cy="718231"/>
          </a:xfrm>
        </p:spPr>
        <p:txBody>
          <a:bodyPr>
            <a:normAutofit/>
          </a:bodyPr>
          <a:lstStyle/>
          <a:p>
            <a:pPr algn="ctr"/>
            <a:r>
              <a:rPr lang="en-IN" sz="4000" b="1" dirty="0"/>
              <a:t>Prompt for technical chunk extraction</a:t>
            </a:r>
          </a:p>
        </p:txBody>
      </p:sp>
      <p:sp>
        <p:nvSpPr>
          <p:cNvPr id="4" name="Date Placeholder 3"/>
          <p:cNvSpPr>
            <a:spLocks noGrp="1"/>
          </p:cNvSpPr>
          <p:nvPr>
            <p:ph type="dt" sz="half" idx="10"/>
          </p:nvPr>
        </p:nvSpPr>
        <p:spPr/>
        <p:txBody>
          <a:bodyPr/>
          <a:lstStyle/>
          <a:p>
            <a:fld id="{D30DFDB0-9DD1-49BD-8524-6A6845AA6AE4}" type="datetime1">
              <a:rPr lang="en-IN" smtClean="0"/>
              <a:t>13-03-2025</a:t>
            </a:fld>
            <a:endParaRPr lang="en-IN" dirty="0"/>
          </a:p>
        </p:txBody>
      </p:sp>
      <p:sp>
        <p:nvSpPr>
          <p:cNvPr id="5" name="Footer Placeholder 4"/>
          <p:cNvSpPr>
            <a:spLocks noGrp="1"/>
          </p:cNvSpPr>
          <p:nvPr>
            <p:ph type="ftr" sz="quarter" idx="11"/>
          </p:nvPr>
        </p:nvSpPr>
        <p:spPr/>
        <p:txBody>
          <a:bodyPr/>
          <a:lstStyle/>
          <a:p>
            <a:r>
              <a:rPr lang="en-IN" smtClean="0"/>
              <a:t>TCS Confidential</a:t>
            </a:r>
            <a:endParaRPr lang="en-IN"/>
          </a:p>
        </p:txBody>
      </p:sp>
      <p:sp>
        <p:nvSpPr>
          <p:cNvPr id="6" name="Slide Number Placeholder 5"/>
          <p:cNvSpPr>
            <a:spLocks noGrp="1"/>
          </p:cNvSpPr>
          <p:nvPr>
            <p:ph type="sldNum" sz="quarter" idx="12"/>
          </p:nvPr>
        </p:nvSpPr>
        <p:spPr/>
        <p:txBody>
          <a:bodyPr/>
          <a:lstStyle/>
          <a:p>
            <a:fld id="{0F390319-1526-4563-929C-EC11A83D7D47}" type="slidenum">
              <a:rPr lang="en-IN" smtClean="0"/>
              <a:t>14</a:t>
            </a:fld>
            <a:endParaRPr lang="en-IN"/>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349829" cy="400593"/>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53303" y="0"/>
            <a:ext cx="2638697" cy="513806"/>
          </a:xfrm>
          <a:prstGeom prst="rect">
            <a:avLst/>
          </a:prstGeom>
        </p:spPr>
      </p:pic>
      <p:pic>
        <p:nvPicPr>
          <p:cNvPr id="10" name="Content Placeholder 9"/>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54430" y="687522"/>
            <a:ext cx="5998028" cy="5756368"/>
          </a:xfrm>
        </p:spPr>
      </p:pic>
      <p:pic>
        <p:nvPicPr>
          <p:cNvPr id="12" name="Picture 11"/>
          <p:cNvPicPr>
            <a:picLocks noChangeAspect="1"/>
          </p:cNvPicPr>
          <p:nvPr/>
        </p:nvPicPr>
        <p:blipFill rotWithShape="1">
          <a:blip r:embed="rId5" cstate="print">
            <a:extLst>
              <a:ext uri="{28A0092B-C50C-407E-A947-70E740481C1C}">
                <a14:useLocalDpi xmlns:a14="http://schemas.microsoft.com/office/drawing/2010/main" val="0"/>
              </a:ext>
            </a:extLst>
          </a:blip>
          <a:srcRect b="8671"/>
          <a:stretch/>
        </p:blipFill>
        <p:spPr>
          <a:xfrm>
            <a:off x="6139543" y="687521"/>
            <a:ext cx="5603963" cy="5756369"/>
          </a:xfrm>
          <a:prstGeom prst="rect">
            <a:avLst/>
          </a:prstGeom>
        </p:spPr>
      </p:pic>
    </p:spTree>
    <p:extLst>
      <p:ext uri="{BB962C8B-B14F-4D97-AF65-F5344CB8AC3E}">
        <p14:creationId xmlns:p14="http://schemas.microsoft.com/office/powerpoint/2010/main" val="137153267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3766" y="283027"/>
            <a:ext cx="10515600" cy="718231"/>
          </a:xfrm>
        </p:spPr>
        <p:txBody>
          <a:bodyPr>
            <a:normAutofit/>
          </a:bodyPr>
          <a:lstStyle/>
          <a:p>
            <a:pPr algn="ctr"/>
            <a:r>
              <a:rPr lang="en-IN" sz="4000" b="1" dirty="0"/>
              <a:t>Prompt for non-technical report generation</a:t>
            </a:r>
          </a:p>
        </p:txBody>
      </p:sp>
      <p:sp>
        <p:nvSpPr>
          <p:cNvPr id="4" name="Date Placeholder 3"/>
          <p:cNvSpPr>
            <a:spLocks noGrp="1"/>
          </p:cNvSpPr>
          <p:nvPr>
            <p:ph type="dt" sz="half" idx="10"/>
          </p:nvPr>
        </p:nvSpPr>
        <p:spPr/>
        <p:txBody>
          <a:bodyPr/>
          <a:lstStyle/>
          <a:p>
            <a:fld id="{D30DFDB0-9DD1-49BD-8524-6A6845AA6AE4}" type="datetime1">
              <a:rPr lang="en-IN" smtClean="0"/>
              <a:t>13-03-2025</a:t>
            </a:fld>
            <a:endParaRPr lang="en-IN"/>
          </a:p>
        </p:txBody>
      </p:sp>
      <p:sp>
        <p:nvSpPr>
          <p:cNvPr id="5" name="Footer Placeholder 4"/>
          <p:cNvSpPr>
            <a:spLocks noGrp="1"/>
          </p:cNvSpPr>
          <p:nvPr>
            <p:ph type="ftr" sz="quarter" idx="11"/>
          </p:nvPr>
        </p:nvSpPr>
        <p:spPr/>
        <p:txBody>
          <a:bodyPr/>
          <a:lstStyle/>
          <a:p>
            <a:r>
              <a:rPr lang="en-IN" smtClean="0"/>
              <a:t>TCS Confidential</a:t>
            </a:r>
            <a:endParaRPr lang="en-IN"/>
          </a:p>
        </p:txBody>
      </p:sp>
      <p:sp>
        <p:nvSpPr>
          <p:cNvPr id="6" name="Slide Number Placeholder 5"/>
          <p:cNvSpPr>
            <a:spLocks noGrp="1"/>
          </p:cNvSpPr>
          <p:nvPr>
            <p:ph type="sldNum" sz="quarter" idx="12"/>
          </p:nvPr>
        </p:nvSpPr>
        <p:spPr/>
        <p:txBody>
          <a:bodyPr/>
          <a:lstStyle/>
          <a:p>
            <a:fld id="{0F390319-1526-4563-929C-EC11A83D7D47}" type="slidenum">
              <a:rPr lang="en-IN" smtClean="0"/>
              <a:t>15</a:t>
            </a:fld>
            <a:endParaRPr lang="en-IN"/>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349829" cy="400593"/>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53303" y="0"/>
            <a:ext cx="2638697" cy="513806"/>
          </a:xfrm>
          <a:prstGeom prst="rect">
            <a:avLst/>
          </a:prstGeom>
        </p:spPr>
      </p:pic>
      <p:pic>
        <p:nvPicPr>
          <p:cNvPr id="10" name="Content Placeholder 9"/>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1579072" y="922881"/>
            <a:ext cx="8122275" cy="5355092"/>
          </a:xfrm>
        </p:spPr>
      </p:pic>
    </p:spTree>
    <p:extLst>
      <p:ext uri="{BB962C8B-B14F-4D97-AF65-F5344CB8AC3E}">
        <p14:creationId xmlns:p14="http://schemas.microsoft.com/office/powerpoint/2010/main" val="259324449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3766" y="283027"/>
            <a:ext cx="10515600" cy="718231"/>
          </a:xfrm>
        </p:spPr>
        <p:txBody>
          <a:bodyPr>
            <a:normAutofit/>
          </a:bodyPr>
          <a:lstStyle/>
          <a:p>
            <a:pPr algn="ctr"/>
            <a:r>
              <a:rPr lang="en-US" sz="4000" b="1" dirty="0"/>
              <a:t>Prompt for technical report generation</a:t>
            </a:r>
            <a:endParaRPr lang="en-IN" sz="4000" b="1" dirty="0"/>
          </a:p>
        </p:txBody>
      </p:sp>
      <p:sp>
        <p:nvSpPr>
          <p:cNvPr id="4" name="Date Placeholder 3"/>
          <p:cNvSpPr>
            <a:spLocks noGrp="1"/>
          </p:cNvSpPr>
          <p:nvPr>
            <p:ph type="dt" sz="half" idx="10"/>
          </p:nvPr>
        </p:nvSpPr>
        <p:spPr/>
        <p:txBody>
          <a:bodyPr/>
          <a:lstStyle/>
          <a:p>
            <a:fld id="{D30DFDB0-9DD1-49BD-8524-6A6845AA6AE4}" type="datetime1">
              <a:rPr lang="en-IN" smtClean="0"/>
              <a:t>13-03-2025</a:t>
            </a:fld>
            <a:endParaRPr lang="en-IN"/>
          </a:p>
        </p:txBody>
      </p:sp>
      <p:sp>
        <p:nvSpPr>
          <p:cNvPr id="5" name="Footer Placeholder 4"/>
          <p:cNvSpPr>
            <a:spLocks noGrp="1"/>
          </p:cNvSpPr>
          <p:nvPr>
            <p:ph type="ftr" sz="quarter" idx="11"/>
          </p:nvPr>
        </p:nvSpPr>
        <p:spPr/>
        <p:txBody>
          <a:bodyPr/>
          <a:lstStyle/>
          <a:p>
            <a:r>
              <a:rPr lang="en-IN" smtClean="0"/>
              <a:t>TCS Confidential</a:t>
            </a:r>
            <a:endParaRPr lang="en-IN"/>
          </a:p>
        </p:txBody>
      </p:sp>
      <p:sp>
        <p:nvSpPr>
          <p:cNvPr id="6" name="Slide Number Placeholder 5"/>
          <p:cNvSpPr>
            <a:spLocks noGrp="1"/>
          </p:cNvSpPr>
          <p:nvPr>
            <p:ph type="sldNum" sz="quarter" idx="12"/>
          </p:nvPr>
        </p:nvSpPr>
        <p:spPr/>
        <p:txBody>
          <a:bodyPr/>
          <a:lstStyle/>
          <a:p>
            <a:fld id="{0F390319-1526-4563-929C-EC11A83D7D47}" type="slidenum">
              <a:rPr lang="en-IN" smtClean="0"/>
              <a:t>16</a:t>
            </a:fld>
            <a:endParaRPr lang="en-IN"/>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349829" cy="400593"/>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53303" y="0"/>
            <a:ext cx="2638697" cy="513806"/>
          </a:xfrm>
          <a:prstGeom prst="rect">
            <a:avLst/>
          </a:prstGeom>
        </p:spPr>
      </p:pic>
      <p:pic>
        <p:nvPicPr>
          <p:cNvPr id="10" name="Content Placeholder 9"/>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193767" y="902470"/>
            <a:ext cx="5749834" cy="5453880"/>
          </a:xfrm>
        </p:spPr>
      </p:pic>
      <p:pic>
        <p:nvPicPr>
          <p:cNvPr id="11" name="Picture 10"/>
          <p:cNvPicPr>
            <a:picLocks noChangeAspect="1"/>
          </p:cNvPicPr>
          <p:nvPr/>
        </p:nvPicPr>
        <p:blipFill rotWithShape="1">
          <a:blip r:embed="rId5" cstate="print">
            <a:extLst>
              <a:ext uri="{28A0092B-C50C-407E-A947-70E740481C1C}">
                <a14:useLocalDpi xmlns:a14="http://schemas.microsoft.com/office/drawing/2010/main" val="0"/>
              </a:ext>
            </a:extLst>
          </a:blip>
          <a:srcRect t="3683" b="1968"/>
          <a:stretch/>
        </p:blipFill>
        <p:spPr>
          <a:xfrm>
            <a:off x="6010444" y="902470"/>
            <a:ext cx="6032421" cy="5453880"/>
          </a:xfrm>
          <a:prstGeom prst="rect">
            <a:avLst/>
          </a:prstGeom>
        </p:spPr>
      </p:pic>
    </p:spTree>
    <p:extLst>
      <p:ext uri="{BB962C8B-B14F-4D97-AF65-F5344CB8AC3E}">
        <p14:creationId xmlns:p14="http://schemas.microsoft.com/office/powerpoint/2010/main" val="310420116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D30DFDB0-9DD1-49BD-8524-6A6845AA6AE4}" type="datetime1">
              <a:rPr lang="en-IN" smtClean="0"/>
              <a:t>13-03-2025</a:t>
            </a:fld>
            <a:endParaRPr lang="en-IN"/>
          </a:p>
        </p:txBody>
      </p:sp>
      <p:sp>
        <p:nvSpPr>
          <p:cNvPr id="5" name="Footer Placeholder 4"/>
          <p:cNvSpPr>
            <a:spLocks noGrp="1"/>
          </p:cNvSpPr>
          <p:nvPr>
            <p:ph type="ftr" sz="quarter" idx="11"/>
          </p:nvPr>
        </p:nvSpPr>
        <p:spPr/>
        <p:txBody>
          <a:bodyPr/>
          <a:lstStyle/>
          <a:p>
            <a:r>
              <a:rPr lang="en-IN" smtClean="0"/>
              <a:t>TCS Confidential</a:t>
            </a:r>
            <a:endParaRPr lang="en-IN"/>
          </a:p>
        </p:txBody>
      </p:sp>
      <p:sp>
        <p:nvSpPr>
          <p:cNvPr id="6" name="Slide Number Placeholder 5"/>
          <p:cNvSpPr>
            <a:spLocks noGrp="1"/>
          </p:cNvSpPr>
          <p:nvPr>
            <p:ph type="sldNum" sz="quarter" idx="12"/>
          </p:nvPr>
        </p:nvSpPr>
        <p:spPr/>
        <p:txBody>
          <a:bodyPr/>
          <a:lstStyle/>
          <a:p>
            <a:fld id="{0F390319-1526-4563-929C-EC11A83D7D47}" type="slidenum">
              <a:rPr lang="en-IN" smtClean="0"/>
              <a:t>17</a:t>
            </a:fld>
            <a:endParaRPr lang="en-IN"/>
          </a:p>
        </p:txBody>
      </p:sp>
      <p:pic>
        <p:nvPicPr>
          <p:cNvPr id="3" name="Content Placeholder 2"/>
          <p:cNvPicPr>
            <a:picLocks noGrp="1" noChangeAspect="1"/>
          </p:cNvPicPr>
          <p:nvPr>
            <p:ph idx="1"/>
          </p:nvPr>
        </p:nvPicPr>
        <p:blipFill>
          <a:blip r:embed="rId2"/>
          <a:stretch>
            <a:fillRect/>
          </a:stretch>
        </p:blipFill>
        <p:spPr>
          <a:xfrm>
            <a:off x="26127" y="-1"/>
            <a:ext cx="5390606" cy="6444343"/>
          </a:xfrm>
          <a:prstGeom prst="rect">
            <a:avLst/>
          </a:prstGeom>
        </p:spPr>
      </p:pic>
      <p:pic>
        <p:nvPicPr>
          <p:cNvPr id="9" name="Picture 8"/>
          <p:cNvPicPr>
            <a:picLocks noChangeAspect="1"/>
          </p:cNvPicPr>
          <p:nvPr/>
        </p:nvPicPr>
        <p:blipFill>
          <a:blip r:embed="rId3"/>
          <a:stretch>
            <a:fillRect/>
          </a:stretch>
        </p:blipFill>
        <p:spPr>
          <a:xfrm>
            <a:off x="5660571" y="0"/>
            <a:ext cx="6035040" cy="6444342"/>
          </a:xfrm>
          <a:prstGeom prst="rect">
            <a:avLst/>
          </a:prstGeom>
        </p:spPr>
      </p:pic>
    </p:spTree>
    <p:extLst>
      <p:ext uri="{BB962C8B-B14F-4D97-AF65-F5344CB8AC3E}">
        <p14:creationId xmlns:p14="http://schemas.microsoft.com/office/powerpoint/2010/main" val="226862402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D30DFDB0-9DD1-49BD-8524-6A6845AA6AE4}" type="datetime1">
              <a:rPr lang="en-IN" smtClean="0"/>
              <a:t>13-03-2025</a:t>
            </a:fld>
            <a:endParaRPr lang="en-IN"/>
          </a:p>
        </p:txBody>
      </p:sp>
      <p:sp>
        <p:nvSpPr>
          <p:cNvPr id="5" name="Footer Placeholder 4"/>
          <p:cNvSpPr>
            <a:spLocks noGrp="1"/>
          </p:cNvSpPr>
          <p:nvPr>
            <p:ph type="ftr" sz="quarter" idx="11"/>
          </p:nvPr>
        </p:nvSpPr>
        <p:spPr/>
        <p:txBody>
          <a:bodyPr/>
          <a:lstStyle/>
          <a:p>
            <a:r>
              <a:rPr lang="en-IN" smtClean="0"/>
              <a:t>TCS Confidential</a:t>
            </a:r>
            <a:endParaRPr lang="en-IN"/>
          </a:p>
        </p:txBody>
      </p:sp>
      <p:sp>
        <p:nvSpPr>
          <p:cNvPr id="6" name="Slide Number Placeholder 5"/>
          <p:cNvSpPr>
            <a:spLocks noGrp="1"/>
          </p:cNvSpPr>
          <p:nvPr>
            <p:ph type="sldNum" sz="quarter" idx="12"/>
          </p:nvPr>
        </p:nvSpPr>
        <p:spPr/>
        <p:txBody>
          <a:bodyPr/>
          <a:lstStyle/>
          <a:p>
            <a:fld id="{0F390319-1526-4563-929C-EC11A83D7D47}" type="slidenum">
              <a:rPr lang="en-IN" smtClean="0"/>
              <a:t>18</a:t>
            </a:fld>
            <a:endParaRPr lang="en-IN"/>
          </a:p>
        </p:txBody>
      </p:sp>
      <p:pic>
        <p:nvPicPr>
          <p:cNvPr id="3" name="Content Placeholder 2"/>
          <p:cNvPicPr>
            <a:picLocks noGrp="1" noChangeAspect="1"/>
          </p:cNvPicPr>
          <p:nvPr>
            <p:ph idx="1"/>
          </p:nvPr>
        </p:nvPicPr>
        <p:blipFill>
          <a:blip r:embed="rId2"/>
          <a:stretch>
            <a:fillRect/>
          </a:stretch>
        </p:blipFill>
        <p:spPr>
          <a:xfrm>
            <a:off x="77780" y="0"/>
            <a:ext cx="5617625" cy="6461760"/>
          </a:xfrm>
          <a:prstGeom prst="rect">
            <a:avLst/>
          </a:prstGeom>
        </p:spPr>
      </p:pic>
      <p:pic>
        <p:nvPicPr>
          <p:cNvPr id="7" name="Picture 6"/>
          <p:cNvPicPr>
            <a:picLocks noChangeAspect="1"/>
          </p:cNvPicPr>
          <p:nvPr/>
        </p:nvPicPr>
        <p:blipFill>
          <a:blip r:embed="rId3"/>
          <a:stretch>
            <a:fillRect/>
          </a:stretch>
        </p:blipFill>
        <p:spPr>
          <a:xfrm>
            <a:off x="5843449" y="0"/>
            <a:ext cx="5808619" cy="6461760"/>
          </a:xfrm>
          <a:prstGeom prst="rect">
            <a:avLst/>
          </a:prstGeom>
        </p:spPr>
      </p:pic>
    </p:spTree>
    <p:extLst>
      <p:ext uri="{BB962C8B-B14F-4D97-AF65-F5344CB8AC3E}">
        <p14:creationId xmlns:p14="http://schemas.microsoft.com/office/powerpoint/2010/main" val="294234270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D30DFDB0-9DD1-49BD-8524-6A6845AA6AE4}" type="datetime1">
              <a:rPr lang="en-IN" smtClean="0"/>
              <a:t>13-03-2025</a:t>
            </a:fld>
            <a:endParaRPr lang="en-IN"/>
          </a:p>
        </p:txBody>
      </p:sp>
      <p:sp>
        <p:nvSpPr>
          <p:cNvPr id="5" name="Footer Placeholder 4"/>
          <p:cNvSpPr>
            <a:spLocks noGrp="1"/>
          </p:cNvSpPr>
          <p:nvPr>
            <p:ph type="ftr" sz="quarter" idx="11"/>
          </p:nvPr>
        </p:nvSpPr>
        <p:spPr/>
        <p:txBody>
          <a:bodyPr/>
          <a:lstStyle/>
          <a:p>
            <a:r>
              <a:rPr lang="en-IN" smtClean="0"/>
              <a:t>TCS Confidential</a:t>
            </a:r>
            <a:endParaRPr lang="en-IN"/>
          </a:p>
        </p:txBody>
      </p:sp>
      <p:sp>
        <p:nvSpPr>
          <p:cNvPr id="6" name="Slide Number Placeholder 5"/>
          <p:cNvSpPr>
            <a:spLocks noGrp="1"/>
          </p:cNvSpPr>
          <p:nvPr>
            <p:ph type="sldNum" sz="quarter" idx="12"/>
          </p:nvPr>
        </p:nvSpPr>
        <p:spPr/>
        <p:txBody>
          <a:bodyPr/>
          <a:lstStyle/>
          <a:p>
            <a:fld id="{0F390319-1526-4563-929C-EC11A83D7D47}" type="slidenum">
              <a:rPr lang="en-IN" smtClean="0"/>
              <a:t>19</a:t>
            </a:fld>
            <a:endParaRPr lang="en-IN"/>
          </a:p>
        </p:txBody>
      </p:sp>
      <p:pic>
        <p:nvPicPr>
          <p:cNvPr id="8" name="Picture 7"/>
          <p:cNvPicPr>
            <a:picLocks noChangeAspect="1"/>
          </p:cNvPicPr>
          <p:nvPr/>
        </p:nvPicPr>
        <p:blipFill>
          <a:blip r:embed="rId2"/>
          <a:stretch>
            <a:fillRect/>
          </a:stretch>
        </p:blipFill>
        <p:spPr>
          <a:xfrm>
            <a:off x="3081015" y="0"/>
            <a:ext cx="5906231" cy="6461760"/>
          </a:xfrm>
          <a:prstGeom prst="rect">
            <a:avLst/>
          </a:prstGeom>
        </p:spPr>
      </p:pic>
    </p:spTree>
    <p:extLst>
      <p:ext uri="{BB962C8B-B14F-4D97-AF65-F5344CB8AC3E}">
        <p14:creationId xmlns:p14="http://schemas.microsoft.com/office/powerpoint/2010/main" val="243984513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13509"/>
            <a:ext cx="10515600" cy="696685"/>
          </a:xfrm>
        </p:spPr>
        <p:txBody>
          <a:bodyPr>
            <a:normAutofit/>
          </a:bodyPr>
          <a:lstStyle/>
          <a:p>
            <a:pPr algn="ctr"/>
            <a:r>
              <a:rPr lang="en-IN" sz="4000" b="1" dirty="0"/>
              <a:t>Problem Statement</a:t>
            </a:r>
          </a:p>
        </p:txBody>
      </p:sp>
      <p:sp>
        <p:nvSpPr>
          <p:cNvPr id="3" name="Content Placeholder 2"/>
          <p:cNvSpPr>
            <a:spLocks noGrp="1"/>
          </p:cNvSpPr>
          <p:nvPr>
            <p:ph idx="1"/>
          </p:nvPr>
        </p:nvSpPr>
        <p:spPr>
          <a:xfrm>
            <a:off x="838200" y="1105989"/>
            <a:ext cx="10515600" cy="5070974"/>
          </a:xfrm>
        </p:spPr>
        <p:txBody>
          <a:bodyPr>
            <a:normAutofit/>
          </a:bodyPr>
          <a:lstStyle/>
          <a:p>
            <a:pPr algn="just"/>
            <a:r>
              <a:rPr lang="en-US" sz="2400" dirty="0"/>
              <a:t>In the business world, meetings are held to discuss requirements, plans, and roadmaps. After these meetings, internal discussions are often needed to identify key problem statements, design solutions, recommend technology stacks, and summarize key points and action items. </a:t>
            </a:r>
          </a:p>
          <a:p>
            <a:pPr algn="just"/>
            <a:r>
              <a:rPr lang="en-US" sz="2400" dirty="0"/>
              <a:t>This project aims to develop a </a:t>
            </a:r>
            <a:r>
              <a:rPr lang="en-US" sz="2400" dirty="0" err="1"/>
              <a:t>Gradio</a:t>
            </a:r>
            <a:r>
              <a:rPr lang="en-US" sz="2400" dirty="0"/>
              <a:t>-based application that allows users to upload meeting recordings (video, audio, or transcripts) and automatically generate structured reports. </a:t>
            </a:r>
          </a:p>
          <a:p>
            <a:pPr algn="just"/>
            <a:r>
              <a:rPr lang="en-US" sz="2400" dirty="0"/>
              <a:t>The system will classify meetings as technical or non-technical, extract summaries, problem statements, and solutions, and recommend technology stacks. It will leverage Whisper for speech-to-text conversion, apply AI enhancements to solution design, and generate Markdown reports that can later be converted to PDFs.</a:t>
            </a:r>
            <a:endParaRPr lang="en-IN" sz="2400" dirty="0"/>
          </a:p>
        </p:txBody>
      </p:sp>
      <p:sp>
        <p:nvSpPr>
          <p:cNvPr id="4" name="Date Placeholder 3"/>
          <p:cNvSpPr>
            <a:spLocks noGrp="1"/>
          </p:cNvSpPr>
          <p:nvPr>
            <p:ph type="dt" sz="half" idx="10"/>
          </p:nvPr>
        </p:nvSpPr>
        <p:spPr/>
        <p:txBody>
          <a:bodyPr/>
          <a:lstStyle/>
          <a:p>
            <a:fld id="{D30DFDB0-9DD1-49BD-8524-6A6845AA6AE4}" type="datetime1">
              <a:rPr lang="en-IN" smtClean="0"/>
              <a:t>13-03-2025</a:t>
            </a:fld>
            <a:endParaRPr lang="en-IN"/>
          </a:p>
        </p:txBody>
      </p:sp>
      <p:sp>
        <p:nvSpPr>
          <p:cNvPr id="5" name="Footer Placeholder 4"/>
          <p:cNvSpPr>
            <a:spLocks noGrp="1"/>
          </p:cNvSpPr>
          <p:nvPr>
            <p:ph type="ftr" sz="quarter" idx="11"/>
          </p:nvPr>
        </p:nvSpPr>
        <p:spPr/>
        <p:txBody>
          <a:bodyPr/>
          <a:lstStyle/>
          <a:p>
            <a:r>
              <a:rPr lang="en-IN"/>
              <a:t>TCS Confidential</a:t>
            </a:r>
          </a:p>
        </p:txBody>
      </p:sp>
      <p:sp>
        <p:nvSpPr>
          <p:cNvPr id="6" name="Slide Number Placeholder 5"/>
          <p:cNvSpPr>
            <a:spLocks noGrp="1"/>
          </p:cNvSpPr>
          <p:nvPr>
            <p:ph type="sldNum" sz="quarter" idx="12"/>
          </p:nvPr>
        </p:nvSpPr>
        <p:spPr/>
        <p:txBody>
          <a:bodyPr/>
          <a:lstStyle/>
          <a:p>
            <a:fld id="{0F390319-1526-4563-929C-EC11A83D7D47}" type="slidenum">
              <a:rPr lang="en-IN" smtClean="0"/>
              <a:t>2</a:t>
            </a:fld>
            <a:endParaRPr lang="en-IN"/>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349829" cy="400593"/>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53303" y="0"/>
            <a:ext cx="2638697" cy="513806"/>
          </a:xfrm>
          <a:prstGeom prst="rect">
            <a:avLst/>
          </a:prstGeom>
        </p:spPr>
      </p:pic>
    </p:spTree>
    <p:extLst>
      <p:ext uri="{BB962C8B-B14F-4D97-AF65-F5344CB8AC3E}">
        <p14:creationId xmlns:p14="http://schemas.microsoft.com/office/powerpoint/2010/main" val="307901669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718231"/>
          </a:xfrm>
        </p:spPr>
        <p:txBody>
          <a:bodyPr>
            <a:normAutofit/>
          </a:bodyPr>
          <a:lstStyle/>
          <a:p>
            <a:pPr algn="ctr"/>
            <a:r>
              <a:rPr lang="en-US" sz="4000" b="1" dirty="0" smtClean="0"/>
              <a:t>Conclusion</a:t>
            </a:r>
            <a:endParaRPr lang="en-IN" sz="4000" b="1" dirty="0"/>
          </a:p>
        </p:txBody>
      </p:sp>
      <p:sp>
        <p:nvSpPr>
          <p:cNvPr id="3" name="Content Placeholder 2"/>
          <p:cNvSpPr>
            <a:spLocks noGrp="1"/>
          </p:cNvSpPr>
          <p:nvPr>
            <p:ph idx="1"/>
          </p:nvPr>
        </p:nvSpPr>
        <p:spPr>
          <a:xfrm>
            <a:off x="838200" y="1262743"/>
            <a:ext cx="10515600" cy="4914220"/>
          </a:xfrm>
        </p:spPr>
        <p:txBody>
          <a:bodyPr>
            <a:normAutofit/>
          </a:bodyPr>
          <a:lstStyle/>
          <a:p>
            <a:pPr algn="just"/>
            <a:r>
              <a:rPr lang="en-IN" sz="2400" dirty="0" smtClean="0"/>
              <a:t>Seamless </a:t>
            </a:r>
            <a:r>
              <a:rPr lang="en-IN" sz="2400" dirty="0"/>
              <a:t>Integration – Combined speech-to-text, chunking, LLM processing, and report generation into a unified system</a:t>
            </a:r>
            <a:r>
              <a:rPr lang="en-IN" sz="2400" dirty="0" smtClean="0"/>
              <a:t>.</a:t>
            </a:r>
          </a:p>
          <a:p>
            <a:pPr algn="just"/>
            <a:r>
              <a:rPr lang="en-IN" sz="2400" dirty="0" smtClean="0"/>
              <a:t>Structured </a:t>
            </a:r>
            <a:r>
              <a:rPr lang="en-IN" sz="2400" dirty="0"/>
              <a:t>Workflow </a:t>
            </a:r>
            <a:r>
              <a:rPr lang="en-IN" sz="2400" dirty="0" smtClean="0"/>
              <a:t>–transcription </a:t>
            </a:r>
            <a:r>
              <a:rPr lang="en-IN" sz="2400" dirty="0"/>
              <a:t>→ chunking → classification → extraction → aggregation → report generation</a:t>
            </a:r>
            <a:r>
              <a:rPr lang="en-IN" sz="2400" dirty="0" smtClean="0"/>
              <a:t>.</a:t>
            </a:r>
          </a:p>
          <a:p>
            <a:pPr algn="just"/>
            <a:r>
              <a:rPr lang="en-IN" sz="2400" dirty="0" smtClean="0"/>
              <a:t>Robust </a:t>
            </a:r>
            <a:r>
              <a:rPr lang="en-IN" sz="2400" dirty="0"/>
              <a:t>Error Handling – Ensured reliability at every stage</a:t>
            </a:r>
            <a:r>
              <a:rPr lang="en-IN" sz="2400" dirty="0" smtClean="0"/>
              <a:t>.</a:t>
            </a:r>
          </a:p>
          <a:p>
            <a:pPr algn="just"/>
            <a:r>
              <a:rPr lang="en-IN" sz="2400" dirty="0" smtClean="0"/>
              <a:t>Optimized </a:t>
            </a:r>
            <a:r>
              <a:rPr lang="en-IN" sz="2400" dirty="0"/>
              <a:t>Model Selection – Tested multiple LLMs; finalized </a:t>
            </a:r>
            <a:r>
              <a:rPr lang="en-IN" sz="2400" dirty="0" smtClean="0"/>
              <a:t>Qwen2.5 </a:t>
            </a:r>
            <a:r>
              <a:rPr lang="en-IN" sz="2400" dirty="0"/>
              <a:t>for best performance</a:t>
            </a:r>
            <a:r>
              <a:rPr lang="en-IN" sz="2400" dirty="0" smtClean="0"/>
              <a:t>.</a:t>
            </a:r>
          </a:p>
          <a:p>
            <a:pPr algn="just"/>
            <a:r>
              <a:rPr lang="en-IN" sz="2400" dirty="0" smtClean="0"/>
              <a:t>Automated </a:t>
            </a:r>
            <a:r>
              <a:rPr lang="en-IN" sz="2400" dirty="0"/>
              <a:t>Report Generation – Created well-structured Markdown/PDF reports for technical &amp; non-technical meetings</a:t>
            </a:r>
            <a:r>
              <a:rPr lang="en-IN" sz="2400" dirty="0" smtClean="0"/>
              <a:t>.</a:t>
            </a:r>
          </a:p>
        </p:txBody>
      </p:sp>
      <p:sp>
        <p:nvSpPr>
          <p:cNvPr id="4" name="Date Placeholder 3"/>
          <p:cNvSpPr>
            <a:spLocks noGrp="1"/>
          </p:cNvSpPr>
          <p:nvPr>
            <p:ph type="dt" sz="half" idx="10"/>
          </p:nvPr>
        </p:nvSpPr>
        <p:spPr/>
        <p:txBody>
          <a:bodyPr/>
          <a:lstStyle/>
          <a:p>
            <a:fld id="{D30DFDB0-9DD1-49BD-8524-6A6845AA6AE4}" type="datetime1">
              <a:rPr lang="en-IN" smtClean="0"/>
              <a:t>13-03-2025</a:t>
            </a:fld>
            <a:endParaRPr lang="en-IN"/>
          </a:p>
        </p:txBody>
      </p:sp>
      <p:sp>
        <p:nvSpPr>
          <p:cNvPr id="5" name="Footer Placeholder 4"/>
          <p:cNvSpPr>
            <a:spLocks noGrp="1"/>
          </p:cNvSpPr>
          <p:nvPr>
            <p:ph type="ftr" sz="quarter" idx="11"/>
          </p:nvPr>
        </p:nvSpPr>
        <p:spPr/>
        <p:txBody>
          <a:bodyPr/>
          <a:lstStyle/>
          <a:p>
            <a:r>
              <a:rPr lang="en-IN" smtClean="0"/>
              <a:t>TCS Confidential</a:t>
            </a:r>
            <a:endParaRPr lang="en-IN"/>
          </a:p>
        </p:txBody>
      </p:sp>
      <p:sp>
        <p:nvSpPr>
          <p:cNvPr id="6" name="Slide Number Placeholder 5"/>
          <p:cNvSpPr>
            <a:spLocks noGrp="1"/>
          </p:cNvSpPr>
          <p:nvPr>
            <p:ph type="sldNum" sz="quarter" idx="12"/>
          </p:nvPr>
        </p:nvSpPr>
        <p:spPr/>
        <p:txBody>
          <a:bodyPr/>
          <a:lstStyle/>
          <a:p>
            <a:fld id="{0F390319-1526-4563-929C-EC11A83D7D47}" type="slidenum">
              <a:rPr lang="en-IN" smtClean="0"/>
              <a:t>20</a:t>
            </a:fld>
            <a:endParaRPr lang="en-IN"/>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349829" cy="400593"/>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53303" y="0"/>
            <a:ext cx="2638697" cy="513806"/>
          </a:xfrm>
          <a:prstGeom prst="rect">
            <a:avLst/>
          </a:prstGeom>
        </p:spPr>
      </p:pic>
    </p:spTree>
    <p:extLst>
      <p:ext uri="{BB962C8B-B14F-4D97-AF65-F5344CB8AC3E}">
        <p14:creationId xmlns:p14="http://schemas.microsoft.com/office/powerpoint/2010/main" val="91902592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394858"/>
            <a:ext cx="10515600" cy="2116183"/>
          </a:xfrm>
        </p:spPr>
        <p:txBody>
          <a:bodyPr>
            <a:noAutofit/>
          </a:bodyPr>
          <a:lstStyle/>
          <a:p>
            <a:pPr algn="ctr"/>
            <a:r>
              <a:rPr lang="en-IN" sz="16600" b="1" dirty="0"/>
              <a:t>Thank you</a:t>
            </a:r>
            <a:endParaRPr lang="en-IN" sz="16600" dirty="0"/>
          </a:p>
        </p:txBody>
      </p:sp>
      <p:sp>
        <p:nvSpPr>
          <p:cNvPr id="4" name="Date Placeholder 3"/>
          <p:cNvSpPr>
            <a:spLocks noGrp="1"/>
          </p:cNvSpPr>
          <p:nvPr>
            <p:ph type="dt" sz="half" idx="10"/>
          </p:nvPr>
        </p:nvSpPr>
        <p:spPr/>
        <p:txBody>
          <a:bodyPr/>
          <a:lstStyle/>
          <a:p>
            <a:fld id="{630446EE-5E71-4691-AA0C-AB92BFCCBA5A}" type="datetime1">
              <a:rPr lang="en-IN" smtClean="0"/>
              <a:t>13-03-2025</a:t>
            </a:fld>
            <a:endParaRPr lang="en-IN"/>
          </a:p>
        </p:txBody>
      </p:sp>
      <p:sp>
        <p:nvSpPr>
          <p:cNvPr id="5" name="Footer Placeholder 4"/>
          <p:cNvSpPr>
            <a:spLocks noGrp="1"/>
          </p:cNvSpPr>
          <p:nvPr>
            <p:ph type="ftr" sz="quarter" idx="11"/>
          </p:nvPr>
        </p:nvSpPr>
        <p:spPr/>
        <p:txBody>
          <a:bodyPr/>
          <a:lstStyle/>
          <a:p>
            <a:r>
              <a:rPr lang="en-IN"/>
              <a:t>TCS Confidential</a:t>
            </a:r>
          </a:p>
        </p:txBody>
      </p:sp>
      <p:sp>
        <p:nvSpPr>
          <p:cNvPr id="6" name="Slide Number Placeholder 5"/>
          <p:cNvSpPr>
            <a:spLocks noGrp="1"/>
          </p:cNvSpPr>
          <p:nvPr>
            <p:ph type="sldNum" sz="quarter" idx="12"/>
          </p:nvPr>
        </p:nvSpPr>
        <p:spPr/>
        <p:txBody>
          <a:bodyPr/>
          <a:lstStyle/>
          <a:p>
            <a:fld id="{0F390319-1526-4563-929C-EC11A83D7D47}" type="slidenum">
              <a:rPr lang="en-IN" smtClean="0"/>
              <a:t>21</a:t>
            </a:fld>
            <a:endParaRPr lang="en-IN"/>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2037804" cy="862149"/>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39175" y="0"/>
            <a:ext cx="3552825" cy="862149"/>
          </a:xfrm>
          <a:prstGeom prst="rect">
            <a:avLst/>
          </a:prstGeom>
        </p:spPr>
      </p:pic>
    </p:spTree>
    <p:extLst>
      <p:ext uri="{BB962C8B-B14F-4D97-AF65-F5344CB8AC3E}">
        <p14:creationId xmlns:p14="http://schemas.microsoft.com/office/powerpoint/2010/main" val="178801908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718231"/>
          </a:xfrm>
        </p:spPr>
        <p:txBody>
          <a:bodyPr>
            <a:normAutofit/>
          </a:bodyPr>
          <a:lstStyle/>
          <a:p>
            <a:pPr algn="ctr"/>
            <a:r>
              <a:rPr lang="en-US" sz="4000" b="1" dirty="0"/>
              <a:t>Overview of Meeting Transcript Processing</a:t>
            </a:r>
            <a:endParaRPr lang="en-IN" sz="4000" b="1" dirty="0"/>
          </a:p>
        </p:txBody>
      </p:sp>
      <p:sp>
        <p:nvSpPr>
          <p:cNvPr id="3" name="Content Placeholder 2"/>
          <p:cNvSpPr>
            <a:spLocks noGrp="1"/>
          </p:cNvSpPr>
          <p:nvPr>
            <p:ph idx="1"/>
          </p:nvPr>
        </p:nvSpPr>
        <p:spPr>
          <a:xfrm>
            <a:off x="687977" y="1262742"/>
            <a:ext cx="10990217" cy="5093607"/>
          </a:xfrm>
        </p:spPr>
        <p:txBody>
          <a:bodyPr>
            <a:normAutofit/>
          </a:bodyPr>
          <a:lstStyle/>
          <a:p>
            <a:pPr algn="just"/>
            <a:r>
              <a:rPr lang="en-US" dirty="0"/>
              <a:t>Objective: Build an intelligent assistant to</a:t>
            </a:r>
            <a:r>
              <a:rPr lang="en-US" dirty="0" smtClean="0"/>
              <a:t>:</a:t>
            </a:r>
          </a:p>
          <a:p>
            <a:pPr lvl="1" algn="just"/>
            <a:r>
              <a:rPr lang="en-US" dirty="0" smtClean="0"/>
              <a:t>Convert </a:t>
            </a:r>
            <a:r>
              <a:rPr lang="en-US" dirty="0"/>
              <a:t>uploaded video/audio (mp4, </a:t>
            </a:r>
            <a:r>
              <a:rPr lang="en-US" dirty="0" err="1"/>
              <a:t>webm</a:t>
            </a:r>
            <a:r>
              <a:rPr lang="en-US" dirty="0"/>
              <a:t>, mp3) or text files into transcripts</a:t>
            </a:r>
            <a:r>
              <a:rPr lang="en-US" dirty="0" smtClean="0"/>
              <a:t>.</a:t>
            </a:r>
          </a:p>
          <a:p>
            <a:pPr lvl="1" algn="just"/>
            <a:r>
              <a:rPr lang="en-US" dirty="0" smtClean="0"/>
              <a:t>Classify </a:t>
            </a:r>
            <a:r>
              <a:rPr lang="en-US" dirty="0"/>
              <a:t>meetings as Technical or Non-technical</a:t>
            </a:r>
            <a:r>
              <a:rPr lang="en-US" dirty="0" smtClean="0"/>
              <a:t>.</a:t>
            </a:r>
          </a:p>
          <a:p>
            <a:pPr lvl="1" algn="just"/>
            <a:r>
              <a:rPr lang="en-US" dirty="0" smtClean="0"/>
              <a:t>Summarize </a:t>
            </a:r>
            <a:r>
              <a:rPr lang="en-US" dirty="0"/>
              <a:t>discussion points, key takeaways, action </a:t>
            </a:r>
            <a:r>
              <a:rPr lang="en-US" dirty="0" smtClean="0"/>
              <a:t>items.</a:t>
            </a:r>
          </a:p>
          <a:p>
            <a:pPr algn="just"/>
            <a:r>
              <a:rPr lang="en-US" dirty="0" smtClean="0"/>
              <a:t>If </a:t>
            </a:r>
            <a:r>
              <a:rPr lang="en-US" dirty="0"/>
              <a:t>Technical</a:t>
            </a:r>
            <a:r>
              <a:rPr lang="en-US" dirty="0" smtClean="0"/>
              <a:t>:</a:t>
            </a:r>
          </a:p>
          <a:p>
            <a:pPr lvl="1" algn="just"/>
            <a:r>
              <a:rPr lang="en-US" dirty="0" smtClean="0"/>
              <a:t>Extract </a:t>
            </a:r>
            <a:r>
              <a:rPr lang="en-US" dirty="0"/>
              <a:t>problem statements, solutions, best solutions (enhanced by AI), and recommended tech stack</a:t>
            </a:r>
            <a:r>
              <a:rPr lang="en-US" dirty="0" smtClean="0"/>
              <a:t>.</a:t>
            </a:r>
          </a:p>
          <a:p>
            <a:pPr algn="just"/>
            <a:r>
              <a:rPr lang="en-US" dirty="0"/>
              <a:t>Tech Stack</a:t>
            </a:r>
            <a:r>
              <a:rPr lang="en-US" dirty="0" smtClean="0"/>
              <a:t>:</a:t>
            </a:r>
          </a:p>
          <a:p>
            <a:pPr lvl="1" algn="just"/>
            <a:r>
              <a:rPr lang="en-US" dirty="0" err="1" smtClean="0"/>
              <a:t>Gradio</a:t>
            </a:r>
            <a:r>
              <a:rPr lang="en-US" dirty="0" smtClean="0"/>
              <a:t> for </a:t>
            </a:r>
            <a:r>
              <a:rPr lang="en-US" dirty="0"/>
              <a:t>the UI.</a:t>
            </a:r>
            <a:endParaRPr lang="en-US" dirty="0" smtClean="0"/>
          </a:p>
          <a:p>
            <a:pPr lvl="1" algn="just"/>
            <a:r>
              <a:rPr lang="en-US" dirty="0"/>
              <a:t>Whisper for speech-to-text conversion (with GPU support if available</a:t>
            </a:r>
            <a:r>
              <a:rPr lang="en-US" dirty="0" smtClean="0"/>
              <a:t>).</a:t>
            </a:r>
          </a:p>
          <a:p>
            <a:pPr lvl="1" algn="just"/>
            <a:r>
              <a:rPr lang="en-US" dirty="0" err="1" smtClean="0"/>
              <a:t>ollama</a:t>
            </a:r>
            <a:r>
              <a:rPr lang="en-US" dirty="0" smtClean="0"/>
              <a:t> </a:t>
            </a:r>
            <a:r>
              <a:rPr lang="en-US" dirty="0"/>
              <a:t>(using the </a:t>
            </a:r>
            <a:r>
              <a:rPr lang="en-US" dirty="0" smtClean="0"/>
              <a:t>qwen2.5 model</a:t>
            </a:r>
            <a:r>
              <a:rPr lang="en-US" dirty="0"/>
              <a:t>) for local Large Language Model (LLM) inference.</a:t>
            </a:r>
            <a:endParaRPr lang="en-IN" dirty="0"/>
          </a:p>
        </p:txBody>
      </p:sp>
      <p:sp>
        <p:nvSpPr>
          <p:cNvPr id="4" name="Date Placeholder 3"/>
          <p:cNvSpPr>
            <a:spLocks noGrp="1"/>
          </p:cNvSpPr>
          <p:nvPr>
            <p:ph type="dt" sz="half" idx="10"/>
          </p:nvPr>
        </p:nvSpPr>
        <p:spPr/>
        <p:txBody>
          <a:bodyPr/>
          <a:lstStyle/>
          <a:p>
            <a:fld id="{D30DFDB0-9DD1-49BD-8524-6A6845AA6AE4}" type="datetime1">
              <a:rPr lang="en-IN" smtClean="0"/>
              <a:t>13-03-2025</a:t>
            </a:fld>
            <a:endParaRPr lang="en-IN"/>
          </a:p>
        </p:txBody>
      </p:sp>
      <p:sp>
        <p:nvSpPr>
          <p:cNvPr id="5" name="Footer Placeholder 4"/>
          <p:cNvSpPr>
            <a:spLocks noGrp="1"/>
          </p:cNvSpPr>
          <p:nvPr>
            <p:ph type="ftr" sz="quarter" idx="11"/>
          </p:nvPr>
        </p:nvSpPr>
        <p:spPr/>
        <p:txBody>
          <a:bodyPr/>
          <a:lstStyle/>
          <a:p>
            <a:r>
              <a:rPr lang="en-IN" smtClean="0"/>
              <a:t>TCS Confidential</a:t>
            </a:r>
            <a:endParaRPr lang="en-IN"/>
          </a:p>
        </p:txBody>
      </p:sp>
      <p:sp>
        <p:nvSpPr>
          <p:cNvPr id="6" name="Slide Number Placeholder 5"/>
          <p:cNvSpPr>
            <a:spLocks noGrp="1"/>
          </p:cNvSpPr>
          <p:nvPr>
            <p:ph type="sldNum" sz="quarter" idx="12"/>
          </p:nvPr>
        </p:nvSpPr>
        <p:spPr/>
        <p:txBody>
          <a:bodyPr/>
          <a:lstStyle/>
          <a:p>
            <a:fld id="{0F390319-1526-4563-929C-EC11A83D7D47}" type="slidenum">
              <a:rPr lang="en-IN" smtClean="0"/>
              <a:t>3</a:t>
            </a:fld>
            <a:endParaRPr lang="en-IN"/>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349829" cy="400593"/>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53303" y="0"/>
            <a:ext cx="2638697" cy="513806"/>
          </a:xfrm>
          <a:prstGeom prst="rect">
            <a:avLst/>
          </a:prstGeom>
        </p:spPr>
      </p:pic>
    </p:spTree>
    <p:extLst>
      <p:ext uri="{BB962C8B-B14F-4D97-AF65-F5344CB8AC3E}">
        <p14:creationId xmlns:p14="http://schemas.microsoft.com/office/powerpoint/2010/main" val="294090645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13509"/>
            <a:ext cx="10515600" cy="696685"/>
          </a:xfrm>
        </p:spPr>
        <p:txBody>
          <a:bodyPr>
            <a:normAutofit/>
          </a:bodyPr>
          <a:lstStyle/>
          <a:p>
            <a:pPr algn="ctr"/>
            <a:r>
              <a:rPr lang="en-US" sz="4000" b="1" dirty="0"/>
              <a:t>Milestone</a:t>
            </a:r>
            <a:endParaRPr lang="en-IN" sz="4000" b="1" dirty="0"/>
          </a:p>
        </p:txBody>
      </p:sp>
      <p:graphicFrame>
        <p:nvGraphicFramePr>
          <p:cNvPr id="9" name="Content Placeholder 8"/>
          <p:cNvGraphicFramePr>
            <a:graphicFrameLocks noGrp="1"/>
          </p:cNvGraphicFramePr>
          <p:nvPr>
            <p:ph idx="1"/>
            <p:extLst>
              <p:ext uri="{D42A27DB-BD31-4B8C-83A1-F6EECF244321}">
                <p14:modId xmlns:p14="http://schemas.microsoft.com/office/powerpoint/2010/main" val="1287541628"/>
              </p:ext>
            </p:extLst>
          </p:nvPr>
        </p:nvGraphicFramePr>
        <p:xfrm>
          <a:off x="461552" y="1541413"/>
          <a:ext cx="11068596" cy="3796940"/>
        </p:xfrm>
        <a:graphic>
          <a:graphicData uri="http://schemas.openxmlformats.org/drawingml/2006/table">
            <a:tbl>
              <a:tblPr/>
              <a:tblGrid>
                <a:gridCol w="3862408">
                  <a:extLst>
                    <a:ext uri="{9D8B030D-6E8A-4147-A177-3AD203B41FA5}">
                      <a16:colId xmlns="" xmlns:a16="http://schemas.microsoft.com/office/drawing/2014/main" val="20000"/>
                    </a:ext>
                  </a:extLst>
                </a:gridCol>
                <a:gridCol w="655108">
                  <a:extLst>
                    <a:ext uri="{9D8B030D-6E8A-4147-A177-3AD203B41FA5}">
                      <a16:colId xmlns="" xmlns:a16="http://schemas.microsoft.com/office/drawing/2014/main" val="20001"/>
                    </a:ext>
                  </a:extLst>
                </a:gridCol>
                <a:gridCol w="655108">
                  <a:extLst>
                    <a:ext uri="{9D8B030D-6E8A-4147-A177-3AD203B41FA5}">
                      <a16:colId xmlns="" xmlns:a16="http://schemas.microsoft.com/office/drawing/2014/main" val="20002"/>
                    </a:ext>
                  </a:extLst>
                </a:gridCol>
                <a:gridCol w="655108">
                  <a:extLst>
                    <a:ext uri="{9D8B030D-6E8A-4147-A177-3AD203B41FA5}">
                      <a16:colId xmlns="" xmlns:a16="http://schemas.microsoft.com/office/drawing/2014/main" val="20003"/>
                    </a:ext>
                  </a:extLst>
                </a:gridCol>
                <a:gridCol w="655108">
                  <a:extLst>
                    <a:ext uri="{9D8B030D-6E8A-4147-A177-3AD203B41FA5}">
                      <a16:colId xmlns="" xmlns:a16="http://schemas.microsoft.com/office/drawing/2014/main" val="20004"/>
                    </a:ext>
                  </a:extLst>
                </a:gridCol>
                <a:gridCol w="655108">
                  <a:extLst>
                    <a:ext uri="{9D8B030D-6E8A-4147-A177-3AD203B41FA5}">
                      <a16:colId xmlns="" xmlns:a16="http://schemas.microsoft.com/office/drawing/2014/main" val="20005"/>
                    </a:ext>
                  </a:extLst>
                </a:gridCol>
                <a:gridCol w="655108">
                  <a:extLst>
                    <a:ext uri="{9D8B030D-6E8A-4147-A177-3AD203B41FA5}">
                      <a16:colId xmlns="" xmlns:a16="http://schemas.microsoft.com/office/drawing/2014/main" val="20006"/>
                    </a:ext>
                  </a:extLst>
                </a:gridCol>
                <a:gridCol w="655108">
                  <a:extLst>
                    <a:ext uri="{9D8B030D-6E8A-4147-A177-3AD203B41FA5}">
                      <a16:colId xmlns="" xmlns:a16="http://schemas.microsoft.com/office/drawing/2014/main" val="20007"/>
                    </a:ext>
                  </a:extLst>
                </a:gridCol>
                <a:gridCol w="655108">
                  <a:extLst>
                    <a:ext uri="{9D8B030D-6E8A-4147-A177-3AD203B41FA5}">
                      <a16:colId xmlns="" xmlns:a16="http://schemas.microsoft.com/office/drawing/2014/main" val="20008"/>
                    </a:ext>
                  </a:extLst>
                </a:gridCol>
                <a:gridCol w="655108">
                  <a:extLst>
                    <a:ext uri="{9D8B030D-6E8A-4147-A177-3AD203B41FA5}">
                      <a16:colId xmlns="" xmlns:a16="http://schemas.microsoft.com/office/drawing/2014/main" val="20009"/>
                    </a:ext>
                  </a:extLst>
                </a:gridCol>
                <a:gridCol w="655108">
                  <a:extLst>
                    <a:ext uri="{9D8B030D-6E8A-4147-A177-3AD203B41FA5}">
                      <a16:colId xmlns="" xmlns:a16="http://schemas.microsoft.com/office/drawing/2014/main" val="20010"/>
                    </a:ext>
                  </a:extLst>
                </a:gridCol>
                <a:gridCol w="655108">
                  <a:extLst>
                    <a:ext uri="{9D8B030D-6E8A-4147-A177-3AD203B41FA5}">
                      <a16:colId xmlns="" xmlns:a16="http://schemas.microsoft.com/office/drawing/2014/main" val="20011"/>
                    </a:ext>
                  </a:extLst>
                </a:gridCol>
              </a:tblGrid>
              <a:tr h="271210">
                <a:tc>
                  <a:txBody>
                    <a:bodyPr/>
                    <a:lstStyle/>
                    <a:p>
                      <a:pPr algn="ctr" fontAlgn="b"/>
                      <a:r>
                        <a:rPr lang="en-IN" sz="1200" b="1" i="0" u="none" strike="noStrike" dirty="0">
                          <a:solidFill>
                            <a:srgbClr val="000000"/>
                          </a:solidFill>
                          <a:effectLst/>
                          <a:latin typeface="Calibri" panose="020F0502020204030204" pitchFamily="34" charset="0"/>
                        </a:rPr>
                        <a:t>Tasks</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1" i="0" u="none" strike="noStrike">
                          <a:solidFill>
                            <a:srgbClr val="000000"/>
                          </a:solidFill>
                          <a:effectLst/>
                          <a:latin typeface="Calibri" panose="020F0502020204030204" pitchFamily="34" charset="0"/>
                        </a:rPr>
                        <a:t>Day 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1" i="0" u="none" strike="noStrike">
                          <a:solidFill>
                            <a:srgbClr val="000000"/>
                          </a:solidFill>
                          <a:effectLst/>
                          <a:latin typeface="Calibri" panose="020F0502020204030204" pitchFamily="34" charset="0"/>
                        </a:rPr>
                        <a:t>Day 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1" i="0" u="none" strike="noStrike">
                          <a:solidFill>
                            <a:srgbClr val="000000"/>
                          </a:solidFill>
                          <a:effectLst/>
                          <a:latin typeface="Calibri" panose="020F0502020204030204" pitchFamily="34" charset="0"/>
                        </a:rPr>
                        <a:t>Day 3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1" i="0" u="none" strike="noStrike">
                          <a:solidFill>
                            <a:srgbClr val="000000"/>
                          </a:solidFill>
                          <a:effectLst/>
                          <a:latin typeface="Calibri" panose="020F0502020204030204" pitchFamily="34" charset="0"/>
                        </a:rPr>
                        <a:t>Day 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1" i="0" u="none" strike="noStrike">
                          <a:solidFill>
                            <a:srgbClr val="000000"/>
                          </a:solidFill>
                          <a:effectLst/>
                          <a:latin typeface="Calibri" panose="020F0502020204030204" pitchFamily="34" charset="0"/>
                        </a:rPr>
                        <a:t>Day 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1" i="0" u="none" strike="noStrike">
                          <a:solidFill>
                            <a:srgbClr val="000000"/>
                          </a:solidFill>
                          <a:effectLst/>
                          <a:latin typeface="Calibri" panose="020F0502020204030204" pitchFamily="34" charset="0"/>
                        </a:rPr>
                        <a:t>Day 6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1" i="0" u="none" strike="noStrike">
                          <a:solidFill>
                            <a:srgbClr val="000000"/>
                          </a:solidFill>
                          <a:effectLst/>
                          <a:latin typeface="Calibri" panose="020F0502020204030204" pitchFamily="34" charset="0"/>
                        </a:rPr>
                        <a:t>Day 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1" i="0" u="none" strike="noStrike">
                          <a:solidFill>
                            <a:srgbClr val="000000"/>
                          </a:solidFill>
                          <a:effectLst/>
                          <a:latin typeface="Calibri" panose="020F0502020204030204" pitchFamily="34" charset="0"/>
                        </a:rPr>
                        <a:t>Day 8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1" i="0" u="none" strike="noStrike">
                          <a:solidFill>
                            <a:srgbClr val="000000"/>
                          </a:solidFill>
                          <a:effectLst/>
                          <a:latin typeface="Calibri" panose="020F0502020204030204" pitchFamily="34" charset="0"/>
                        </a:rPr>
                        <a:t>Day 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1" i="0" u="none" strike="noStrike">
                          <a:solidFill>
                            <a:srgbClr val="000000"/>
                          </a:solidFill>
                          <a:effectLst/>
                          <a:latin typeface="Calibri" panose="020F0502020204030204" pitchFamily="34" charset="0"/>
                        </a:rPr>
                        <a:t>Day 10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1" i="0" u="none" strike="noStrike">
                          <a:solidFill>
                            <a:srgbClr val="000000"/>
                          </a:solidFill>
                          <a:effectLst/>
                          <a:latin typeface="Calibri" panose="020F0502020204030204" pitchFamily="34" charset="0"/>
                        </a:rPr>
                        <a:t>Day 11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0"/>
                  </a:ext>
                </a:extLst>
              </a:tr>
              <a:tr h="271210">
                <a:tc>
                  <a:txBody>
                    <a:bodyPr/>
                    <a:lstStyle/>
                    <a:p>
                      <a:pPr algn="l" fontAlgn="b"/>
                      <a:r>
                        <a:rPr lang="en-IN" sz="1200" b="0" i="0" u="none" strike="noStrike">
                          <a:solidFill>
                            <a:srgbClr val="000000"/>
                          </a:solidFill>
                          <a:effectLst/>
                          <a:latin typeface="Calibri" panose="020F0502020204030204" pitchFamily="34" charset="0"/>
                        </a:rPr>
                        <a:t>Research and Technology Selection</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1200" b="0" i="0" u="none" strike="noStrike">
                          <a:solidFill>
                            <a:srgbClr val="000000"/>
                          </a:solidFill>
                          <a:effectLst/>
                          <a:latin typeface="Calibri" panose="020F0502020204030204" pitchFamily="34" charset="0"/>
                        </a:rPr>
                        <a:t>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l" fontAlgn="b"/>
                      <a:r>
                        <a:rPr lang="en-IN" sz="1200" b="0" i="0" u="none" strike="noStrike">
                          <a:solidFill>
                            <a:srgbClr val="000000"/>
                          </a:solidFill>
                          <a:effectLst/>
                          <a:latin typeface="Calibri" panose="020F0502020204030204" pitchFamily="34" charset="0"/>
                        </a:rPr>
                        <a:t>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l" fontAlgn="b"/>
                      <a:r>
                        <a:rPr lang="en-IN" sz="1200" b="0" i="0" u="none" strike="noStrike">
                          <a:solidFill>
                            <a:srgbClr val="000000"/>
                          </a:solidFill>
                          <a:effectLst/>
                          <a:latin typeface="Calibri" panose="020F0502020204030204" pitchFamily="34" charset="0"/>
                        </a:rPr>
                        <a:t>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1200" b="0" i="0" u="none" strike="noStrike">
                          <a:solidFill>
                            <a:srgbClr val="000000"/>
                          </a:solidFill>
                          <a:effectLst/>
                          <a:latin typeface="Calibri" panose="020F0502020204030204" pitchFamily="34" charset="0"/>
                        </a:rPr>
                        <a:t>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1200" b="0" i="0" u="none" strike="noStrike">
                          <a:solidFill>
                            <a:srgbClr val="000000"/>
                          </a:solidFill>
                          <a:effectLst/>
                          <a:latin typeface="Calibri" panose="020F0502020204030204" pitchFamily="34" charset="0"/>
                        </a:rPr>
                        <a:t>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1200" b="0" i="0" u="none" strike="noStrike">
                          <a:solidFill>
                            <a:srgbClr val="000000"/>
                          </a:solidFill>
                          <a:effectLst/>
                          <a:latin typeface="Calibri" panose="020F0502020204030204" pitchFamily="34" charset="0"/>
                        </a:rPr>
                        <a:t>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1200" b="0" i="0" u="none" strike="noStrike">
                          <a:solidFill>
                            <a:srgbClr val="000000"/>
                          </a:solidFill>
                          <a:effectLst/>
                          <a:latin typeface="Calibri" panose="020F0502020204030204" pitchFamily="34" charset="0"/>
                        </a:rPr>
                        <a:t>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1200" b="0" i="0" u="none" strike="noStrike">
                          <a:solidFill>
                            <a:srgbClr val="000000"/>
                          </a:solidFill>
                          <a:effectLst/>
                          <a:latin typeface="Calibri" panose="020F0502020204030204" pitchFamily="34" charset="0"/>
                        </a:rPr>
                        <a:t>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1200" b="0" i="0" u="none" strike="noStrike">
                          <a:solidFill>
                            <a:srgbClr val="000000"/>
                          </a:solidFill>
                          <a:effectLst/>
                          <a:latin typeface="Calibri" panose="020F0502020204030204" pitchFamily="34" charset="0"/>
                        </a:rPr>
                        <a:t>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1200" b="0" i="0" u="none" strike="noStrike">
                          <a:solidFill>
                            <a:srgbClr val="000000"/>
                          </a:solidFill>
                          <a:effectLst/>
                          <a:latin typeface="Calibri" panose="020F0502020204030204" pitchFamily="34" charset="0"/>
                        </a:rPr>
                        <a:t>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1200" b="0" i="0" u="none" strike="noStrike">
                          <a:solidFill>
                            <a:srgbClr val="000000"/>
                          </a:solidFill>
                          <a:effectLst/>
                          <a:latin typeface="Calibri" panose="020F0502020204030204" pitchFamily="34" charset="0"/>
                        </a:rPr>
                        <a:t>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1"/>
                  </a:ext>
                </a:extLst>
              </a:tr>
              <a:tr h="271210">
                <a:tc>
                  <a:txBody>
                    <a:bodyPr/>
                    <a:lstStyle/>
                    <a:p>
                      <a:pPr algn="l" fontAlgn="b"/>
                      <a:r>
                        <a:rPr lang="en-IN" sz="1200" b="0" i="0" u="none" strike="noStrike" dirty="0">
                          <a:solidFill>
                            <a:srgbClr val="000000"/>
                          </a:solidFill>
                          <a:effectLst/>
                          <a:latin typeface="Calibri" panose="020F0502020204030204" pitchFamily="34" charset="0"/>
                        </a:rPr>
                        <a:t>Architecture Design</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1200" b="0" i="0" u="none" strike="noStrike">
                          <a:solidFill>
                            <a:srgbClr val="000000"/>
                          </a:solidFill>
                          <a:effectLst/>
                          <a:latin typeface="Calibri" panose="020F0502020204030204" pitchFamily="34" charset="0"/>
                        </a:rPr>
                        <a:t>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1200" b="0" i="0" u="none" strike="noStrike">
                          <a:solidFill>
                            <a:srgbClr val="000000"/>
                          </a:solidFill>
                          <a:effectLst/>
                          <a:latin typeface="Calibri" panose="020F0502020204030204" pitchFamily="34" charset="0"/>
                        </a:rPr>
                        <a:t>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en-IN" sz="1200" b="0" i="0" u="none" strike="noStrike">
                          <a:solidFill>
                            <a:srgbClr val="000000"/>
                          </a:solidFill>
                          <a:effectLst/>
                          <a:latin typeface="Calibri" panose="020F0502020204030204" pitchFamily="34" charset="0"/>
                        </a:rPr>
                        <a:t>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en-IN" sz="1200" b="0" i="0" u="none" strike="noStrike">
                          <a:solidFill>
                            <a:srgbClr val="000000"/>
                          </a:solidFill>
                          <a:effectLst/>
                          <a:latin typeface="Calibri" panose="020F0502020204030204" pitchFamily="34" charset="0"/>
                        </a:rPr>
                        <a:t>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1200" b="0" i="0" u="none" strike="noStrike">
                          <a:solidFill>
                            <a:srgbClr val="000000"/>
                          </a:solidFill>
                          <a:effectLst/>
                          <a:latin typeface="Calibri" panose="020F0502020204030204" pitchFamily="34" charset="0"/>
                        </a:rPr>
                        <a:t>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1200" b="0" i="0" u="none" strike="noStrike">
                          <a:solidFill>
                            <a:srgbClr val="000000"/>
                          </a:solidFill>
                          <a:effectLst/>
                          <a:latin typeface="Calibri" panose="020F0502020204030204" pitchFamily="34" charset="0"/>
                        </a:rPr>
                        <a:t>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1200" b="0" i="0" u="none" strike="noStrike">
                          <a:solidFill>
                            <a:srgbClr val="000000"/>
                          </a:solidFill>
                          <a:effectLst/>
                          <a:latin typeface="Calibri" panose="020F0502020204030204" pitchFamily="34" charset="0"/>
                        </a:rPr>
                        <a:t>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1200" b="0" i="0" u="none" strike="noStrike">
                          <a:solidFill>
                            <a:srgbClr val="000000"/>
                          </a:solidFill>
                          <a:effectLst/>
                          <a:latin typeface="Calibri" panose="020F0502020204030204" pitchFamily="34" charset="0"/>
                        </a:rPr>
                        <a:t>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1200" b="0" i="0" u="none" strike="noStrike">
                          <a:solidFill>
                            <a:srgbClr val="000000"/>
                          </a:solidFill>
                          <a:effectLst/>
                          <a:latin typeface="Calibri" panose="020F0502020204030204" pitchFamily="34" charset="0"/>
                        </a:rPr>
                        <a:t>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1200" b="0" i="0" u="none" strike="noStrike">
                          <a:solidFill>
                            <a:srgbClr val="000000"/>
                          </a:solidFill>
                          <a:effectLst/>
                          <a:latin typeface="Calibri" panose="020F0502020204030204" pitchFamily="34" charset="0"/>
                        </a:rPr>
                        <a:t>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1200" b="0" i="0" u="none" strike="noStrike">
                          <a:solidFill>
                            <a:srgbClr val="000000"/>
                          </a:solidFill>
                          <a:effectLst/>
                          <a:latin typeface="Calibri" panose="020F0502020204030204" pitchFamily="34" charset="0"/>
                        </a:rPr>
                        <a:t>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2"/>
                  </a:ext>
                </a:extLst>
              </a:tr>
              <a:tr h="271210">
                <a:tc>
                  <a:txBody>
                    <a:bodyPr/>
                    <a:lstStyle/>
                    <a:p>
                      <a:pPr algn="l" fontAlgn="b"/>
                      <a:r>
                        <a:rPr lang="en-IN" sz="1200" b="0" i="0" u="none" strike="noStrike" dirty="0">
                          <a:solidFill>
                            <a:srgbClr val="000000"/>
                          </a:solidFill>
                          <a:effectLst/>
                          <a:latin typeface="Calibri" panose="020F0502020204030204" pitchFamily="34" charset="0"/>
                        </a:rPr>
                        <a:t>Designing Scripts &amp; Recording Meetings</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1200" b="0" i="0" u="none" strike="noStrike">
                          <a:solidFill>
                            <a:srgbClr val="000000"/>
                          </a:solidFill>
                          <a:effectLst/>
                          <a:latin typeface="Calibri" panose="020F0502020204030204" pitchFamily="34" charset="0"/>
                        </a:rPr>
                        <a:t>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1200" b="0" i="0" u="none" strike="noStrike">
                          <a:solidFill>
                            <a:srgbClr val="000000"/>
                          </a:solidFill>
                          <a:effectLst/>
                          <a:latin typeface="Calibri" panose="020F0502020204030204" pitchFamily="34" charset="0"/>
                        </a:rPr>
                        <a:t>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1200" b="0" i="0" u="none" strike="noStrike">
                          <a:solidFill>
                            <a:srgbClr val="000000"/>
                          </a:solidFill>
                          <a:effectLst/>
                          <a:latin typeface="Calibri" panose="020F0502020204030204" pitchFamily="34" charset="0"/>
                        </a:rPr>
                        <a:t>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7D31"/>
                    </a:solidFill>
                  </a:tcPr>
                </a:tc>
                <a:tc>
                  <a:txBody>
                    <a:bodyPr/>
                    <a:lstStyle/>
                    <a:p>
                      <a:pPr algn="l" fontAlgn="b"/>
                      <a:r>
                        <a:rPr lang="en-IN" sz="1200" b="0" i="0" u="none" strike="noStrike">
                          <a:solidFill>
                            <a:srgbClr val="000000"/>
                          </a:solidFill>
                          <a:effectLst/>
                          <a:latin typeface="Calibri" panose="020F0502020204030204" pitchFamily="34" charset="0"/>
                        </a:rPr>
                        <a:t>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7D31"/>
                    </a:solidFill>
                  </a:tcPr>
                </a:tc>
                <a:tc>
                  <a:txBody>
                    <a:bodyPr/>
                    <a:lstStyle/>
                    <a:p>
                      <a:pPr algn="l" fontAlgn="b"/>
                      <a:r>
                        <a:rPr lang="en-IN" sz="1200" b="0" i="0" u="none" strike="noStrike">
                          <a:solidFill>
                            <a:srgbClr val="000000"/>
                          </a:solidFill>
                          <a:effectLst/>
                          <a:latin typeface="Calibri" panose="020F0502020204030204" pitchFamily="34" charset="0"/>
                        </a:rPr>
                        <a:t>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1200" b="0" i="0" u="none" strike="noStrike">
                          <a:solidFill>
                            <a:srgbClr val="000000"/>
                          </a:solidFill>
                          <a:effectLst/>
                          <a:latin typeface="Calibri" panose="020F0502020204030204" pitchFamily="34" charset="0"/>
                        </a:rPr>
                        <a:t>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1200" b="0" i="0" u="none" strike="noStrike">
                          <a:solidFill>
                            <a:srgbClr val="000000"/>
                          </a:solidFill>
                          <a:effectLst/>
                          <a:latin typeface="Calibri" panose="020F0502020204030204" pitchFamily="34" charset="0"/>
                        </a:rPr>
                        <a:t>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1200" b="0" i="0" u="none" strike="noStrike">
                          <a:solidFill>
                            <a:srgbClr val="000000"/>
                          </a:solidFill>
                          <a:effectLst/>
                          <a:latin typeface="Calibri" panose="020F0502020204030204" pitchFamily="34" charset="0"/>
                        </a:rPr>
                        <a:t>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1200" b="0" i="0" u="none" strike="noStrike">
                          <a:solidFill>
                            <a:srgbClr val="000000"/>
                          </a:solidFill>
                          <a:effectLst/>
                          <a:latin typeface="Calibri" panose="020F0502020204030204" pitchFamily="34" charset="0"/>
                        </a:rPr>
                        <a:t>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1200" b="0" i="0" u="none" strike="noStrike">
                          <a:solidFill>
                            <a:srgbClr val="000000"/>
                          </a:solidFill>
                          <a:effectLst/>
                          <a:latin typeface="Calibri" panose="020F0502020204030204" pitchFamily="34" charset="0"/>
                        </a:rPr>
                        <a:t>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1200" b="0" i="0" u="none" strike="noStrike">
                          <a:solidFill>
                            <a:srgbClr val="000000"/>
                          </a:solidFill>
                          <a:effectLst/>
                          <a:latin typeface="Calibri" panose="020F0502020204030204" pitchFamily="34" charset="0"/>
                        </a:rPr>
                        <a:t>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3"/>
                  </a:ext>
                </a:extLst>
              </a:tr>
              <a:tr h="271210">
                <a:tc>
                  <a:txBody>
                    <a:bodyPr/>
                    <a:lstStyle/>
                    <a:p>
                      <a:pPr algn="l" fontAlgn="b"/>
                      <a:r>
                        <a:rPr lang="en-US" sz="1200" b="0" i="0" u="none" strike="noStrike" dirty="0">
                          <a:solidFill>
                            <a:srgbClr val="000000"/>
                          </a:solidFill>
                          <a:effectLst/>
                          <a:latin typeface="Calibri" panose="020F0502020204030204" pitchFamily="34" charset="0"/>
                        </a:rPr>
                        <a:t>Implementing File Upload &amp; Speech-to-Text Conversion</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1200" b="0" i="0" u="none" strike="noStrike">
                          <a:solidFill>
                            <a:srgbClr val="000000"/>
                          </a:solidFill>
                          <a:effectLst/>
                          <a:latin typeface="Calibri" panose="020F0502020204030204" pitchFamily="34" charset="0"/>
                        </a:rPr>
                        <a:t>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1200" b="0" i="0" u="none" strike="noStrike">
                          <a:solidFill>
                            <a:srgbClr val="000000"/>
                          </a:solidFill>
                          <a:effectLst/>
                          <a:latin typeface="Calibri" panose="020F0502020204030204" pitchFamily="34" charset="0"/>
                        </a:rPr>
                        <a:t>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1200" b="0" i="0" u="none" strike="noStrike" dirty="0">
                          <a:solidFill>
                            <a:srgbClr val="000000"/>
                          </a:solidFill>
                          <a:effectLst/>
                          <a:latin typeface="Calibri" panose="020F0502020204030204" pitchFamily="34" charset="0"/>
                        </a:rPr>
                        <a:t>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1200" b="0" i="0" u="none" strike="noStrike">
                          <a:solidFill>
                            <a:srgbClr val="000000"/>
                          </a:solidFill>
                          <a:effectLst/>
                          <a:latin typeface="Calibri" panose="020F0502020204030204" pitchFamily="34" charset="0"/>
                        </a:rPr>
                        <a:t>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l" fontAlgn="b"/>
                      <a:r>
                        <a:rPr lang="en-IN" sz="1200" b="0" i="0" u="none" strike="noStrike">
                          <a:solidFill>
                            <a:srgbClr val="000000"/>
                          </a:solidFill>
                          <a:effectLst/>
                          <a:latin typeface="Calibri" panose="020F0502020204030204" pitchFamily="34" charset="0"/>
                        </a:rPr>
                        <a:t>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1200" b="0" i="0" u="none" strike="noStrike">
                          <a:solidFill>
                            <a:srgbClr val="000000"/>
                          </a:solidFill>
                          <a:effectLst/>
                          <a:latin typeface="Calibri" panose="020F0502020204030204" pitchFamily="34" charset="0"/>
                        </a:rPr>
                        <a:t>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1200" b="0" i="0" u="none" strike="noStrike">
                          <a:solidFill>
                            <a:srgbClr val="000000"/>
                          </a:solidFill>
                          <a:effectLst/>
                          <a:latin typeface="Calibri" panose="020F0502020204030204" pitchFamily="34" charset="0"/>
                        </a:rPr>
                        <a:t>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1200" b="0" i="0" u="none" strike="noStrike">
                          <a:solidFill>
                            <a:srgbClr val="000000"/>
                          </a:solidFill>
                          <a:effectLst/>
                          <a:latin typeface="Calibri" panose="020F0502020204030204" pitchFamily="34" charset="0"/>
                        </a:rPr>
                        <a:t>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1200" b="0" i="0" u="none" strike="noStrike">
                          <a:solidFill>
                            <a:srgbClr val="000000"/>
                          </a:solidFill>
                          <a:effectLst/>
                          <a:latin typeface="Calibri" panose="020F0502020204030204" pitchFamily="34" charset="0"/>
                        </a:rPr>
                        <a:t>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1200" b="0" i="0" u="none" strike="noStrike">
                          <a:solidFill>
                            <a:srgbClr val="000000"/>
                          </a:solidFill>
                          <a:effectLst/>
                          <a:latin typeface="Calibri" panose="020F0502020204030204" pitchFamily="34" charset="0"/>
                        </a:rPr>
                        <a:t>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1200" b="0" i="0" u="none" strike="noStrike">
                          <a:solidFill>
                            <a:srgbClr val="000000"/>
                          </a:solidFill>
                          <a:effectLst/>
                          <a:latin typeface="Calibri" panose="020F0502020204030204" pitchFamily="34" charset="0"/>
                        </a:rPr>
                        <a:t>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4"/>
                  </a:ext>
                </a:extLst>
              </a:tr>
              <a:tr h="271210">
                <a:tc>
                  <a:txBody>
                    <a:bodyPr/>
                    <a:lstStyle/>
                    <a:p>
                      <a:pPr algn="l" fontAlgn="b"/>
                      <a:r>
                        <a:rPr lang="en-IN" sz="1200" b="0" i="0" u="none" strike="noStrike">
                          <a:solidFill>
                            <a:srgbClr val="000000"/>
                          </a:solidFill>
                          <a:effectLst/>
                          <a:latin typeface="Calibri" panose="020F0502020204030204" pitchFamily="34" charset="0"/>
                        </a:rPr>
                        <a:t>Chunk Transcript Processing &amp; Handling</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1200" b="0" i="0" u="none" strike="noStrike">
                          <a:solidFill>
                            <a:srgbClr val="000000"/>
                          </a:solidFill>
                          <a:effectLst/>
                          <a:latin typeface="Calibri" panose="020F0502020204030204" pitchFamily="34" charset="0"/>
                        </a:rPr>
                        <a:t>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1200" b="0" i="0" u="none" strike="noStrike">
                          <a:solidFill>
                            <a:srgbClr val="000000"/>
                          </a:solidFill>
                          <a:effectLst/>
                          <a:latin typeface="Calibri" panose="020F0502020204030204" pitchFamily="34" charset="0"/>
                        </a:rPr>
                        <a:t>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1200" b="0" i="0" u="none" strike="noStrike">
                          <a:solidFill>
                            <a:srgbClr val="000000"/>
                          </a:solidFill>
                          <a:effectLst/>
                          <a:latin typeface="Calibri" panose="020F0502020204030204" pitchFamily="34" charset="0"/>
                        </a:rPr>
                        <a:t>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1200" b="0" i="0" u="none" strike="noStrike" dirty="0">
                          <a:solidFill>
                            <a:srgbClr val="FFFF00"/>
                          </a:solidFill>
                          <a:effectLst/>
                          <a:latin typeface="Calibri" panose="020F0502020204030204" pitchFamily="34" charset="0"/>
                        </a:rPr>
                        <a:t>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1200" b="0" i="0" u="none" strike="noStrike" dirty="0">
                          <a:solidFill>
                            <a:srgbClr val="FFFF00"/>
                          </a:solidFill>
                          <a:effectLst/>
                          <a:latin typeface="Calibri" panose="020F0502020204030204" pitchFamily="34" charset="0"/>
                        </a:rPr>
                        <a:t>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en-IN" sz="1200" b="0" i="0" u="none" strike="noStrike">
                          <a:solidFill>
                            <a:srgbClr val="000000"/>
                          </a:solidFill>
                          <a:effectLst/>
                          <a:latin typeface="Calibri" panose="020F0502020204030204" pitchFamily="34" charset="0"/>
                        </a:rPr>
                        <a:t>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en-IN" sz="1200" b="0" i="0" u="none" strike="noStrike">
                          <a:solidFill>
                            <a:srgbClr val="000000"/>
                          </a:solidFill>
                          <a:effectLst/>
                          <a:latin typeface="Calibri" panose="020F0502020204030204" pitchFamily="34" charset="0"/>
                        </a:rPr>
                        <a:t>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1200" b="0" i="0" u="none" strike="noStrike">
                          <a:solidFill>
                            <a:srgbClr val="000000"/>
                          </a:solidFill>
                          <a:effectLst/>
                          <a:latin typeface="Calibri" panose="020F0502020204030204" pitchFamily="34" charset="0"/>
                        </a:rPr>
                        <a:t>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1200" b="0" i="0" u="none" strike="noStrike">
                          <a:solidFill>
                            <a:srgbClr val="000000"/>
                          </a:solidFill>
                          <a:effectLst/>
                          <a:latin typeface="Calibri" panose="020F0502020204030204" pitchFamily="34" charset="0"/>
                        </a:rPr>
                        <a:t>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1200" b="0" i="0" u="none" strike="noStrike">
                          <a:solidFill>
                            <a:srgbClr val="000000"/>
                          </a:solidFill>
                          <a:effectLst/>
                          <a:latin typeface="Calibri" panose="020F0502020204030204" pitchFamily="34" charset="0"/>
                        </a:rPr>
                        <a:t>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1200" b="0" i="0" u="none" strike="noStrike">
                          <a:solidFill>
                            <a:srgbClr val="000000"/>
                          </a:solidFill>
                          <a:effectLst/>
                          <a:latin typeface="Calibri" panose="020F0502020204030204" pitchFamily="34" charset="0"/>
                        </a:rPr>
                        <a:t>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5"/>
                  </a:ext>
                </a:extLst>
              </a:tr>
              <a:tr h="271210">
                <a:tc>
                  <a:txBody>
                    <a:bodyPr/>
                    <a:lstStyle/>
                    <a:p>
                      <a:pPr algn="l" fontAlgn="b"/>
                      <a:r>
                        <a:rPr lang="en-US" sz="1200" b="0" i="0" u="none" strike="noStrike">
                          <a:solidFill>
                            <a:srgbClr val="000000"/>
                          </a:solidFill>
                          <a:effectLst/>
                          <a:latin typeface="Calibri" panose="020F0502020204030204" pitchFamily="34" charset="0"/>
                        </a:rPr>
                        <a:t>Local LLM - Trying Different Models</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1200" b="0" i="0" u="none" strike="noStrike">
                          <a:solidFill>
                            <a:srgbClr val="000000"/>
                          </a:solidFill>
                          <a:effectLst/>
                          <a:latin typeface="Calibri" panose="020F0502020204030204" pitchFamily="34" charset="0"/>
                        </a:rPr>
                        <a:t>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1200" b="0" i="0" u="none" strike="noStrike">
                          <a:solidFill>
                            <a:srgbClr val="000000"/>
                          </a:solidFill>
                          <a:effectLst/>
                          <a:latin typeface="Calibri" panose="020F0502020204030204" pitchFamily="34" charset="0"/>
                        </a:rPr>
                        <a:t>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1200" b="0" i="0" u="none" strike="noStrike">
                          <a:solidFill>
                            <a:srgbClr val="000000"/>
                          </a:solidFill>
                          <a:effectLst/>
                          <a:latin typeface="Calibri" panose="020F0502020204030204" pitchFamily="34" charset="0"/>
                        </a:rPr>
                        <a:t>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1200" b="0" i="0" u="none" strike="noStrike">
                          <a:solidFill>
                            <a:srgbClr val="000000"/>
                          </a:solidFill>
                          <a:effectLst/>
                          <a:latin typeface="Calibri" panose="020F0502020204030204" pitchFamily="34" charset="0"/>
                        </a:rPr>
                        <a:t>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1200" b="0" i="0" u="none" strike="noStrike">
                          <a:solidFill>
                            <a:srgbClr val="000000"/>
                          </a:solidFill>
                          <a:effectLst/>
                          <a:latin typeface="Calibri" panose="020F0502020204030204" pitchFamily="34" charset="0"/>
                        </a:rPr>
                        <a:t>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1200" b="0" i="0" u="none" strike="noStrike">
                          <a:solidFill>
                            <a:srgbClr val="000000"/>
                          </a:solidFill>
                          <a:effectLst/>
                          <a:latin typeface="Calibri" panose="020F0502020204030204" pitchFamily="34" charset="0"/>
                        </a:rPr>
                        <a:t>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7D31"/>
                    </a:solidFill>
                  </a:tcPr>
                </a:tc>
                <a:tc>
                  <a:txBody>
                    <a:bodyPr/>
                    <a:lstStyle/>
                    <a:p>
                      <a:pPr algn="l" fontAlgn="b"/>
                      <a:r>
                        <a:rPr lang="en-IN" sz="1200" b="0" i="0" u="none" strike="noStrike">
                          <a:solidFill>
                            <a:srgbClr val="000000"/>
                          </a:solidFill>
                          <a:effectLst/>
                          <a:latin typeface="Calibri" panose="020F0502020204030204" pitchFamily="34" charset="0"/>
                        </a:rPr>
                        <a:t>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7D31"/>
                    </a:solidFill>
                  </a:tcPr>
                </a:tc>
                <a:tc>
                  <a:txBody>
                    <a:bodyPr/>
                    <a:lstStyle/>
                    <a:p>
                      <a:pPr algn="l" fontAlgn="b"/>
                      <a:r>
                        <a:rPr lang="en-IN" sz="1200" b="0" i="0" u="none" strike="noStrike">
                          <a:solidFill>
                            <a:srgbClr val="000000"/>
                          </a:solidFill>
                          <a:effectLst/>
                          <a:latin typeface="Calibri" panose="020F0502020204030204" pitchFamily="34" charset="0"/>
                        </a:rPr>
                        <a:t>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1200" b="0" i="0" u="none" strike="noStrike">
                          <a:solidFill>
                            <a:srgbClr val="000000"/>
                          </a:solidFill>
                          <a:effectLst/>
                          <a:latin typeface="Calibri" panose="020F0502020204030204" pitchFamily="34" charset="0"/>
                        </a:rPr>
                        <a:t>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1200" b="0" i="0" u="none" strike="noStrike">
                          <a:solidFill>
                            <a:srgbClr val="000000"/>
                          </a:solidFill>
                          <a:effectLst/>
                          <a:latin typeface="Calibri" panose="020F0502020204030204" pitchFamily="34" charset="0"/>
                        </a:rPr>
                        <a:t>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1200" b="0" i="0" u="none" strike="noStrike">
                          <a:solidFill>
                            <a:srgbClr val="000000"/>
                          </a:solidFill>
                          <a:effectLst/>
                          <a:latin typeface="Calibri" panose="020F0502020204030204" pitchFamily="34" charset="0"/>
                        </a:rPr>
                        <a:t>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6"/>
                  </a:ext>
                </a:extLst>
              </a:tr>
              <a:tr h="271210">
                <a:tc>
                  <a:txBody>
                    <a:bodyPr/>
                    <a:lstStyle/>
                    <a:p>
                      <a:pPr algn="l" fontAlgn="b"/>
                      <a:r>
                        <a:rPr lang="en-IN" sz="1200" b="0" i="0" u="none" strike="noStrike">
                          <a:solidFill>
                            <a:srgbClr val="000000"/>
                          </a:solidFill>
                          <a:effectLst/>
                          <a:latin typeface="Calibri" panose="020F0502020204030204" pitchFamily="34" charset="0"/>
                        </a:rPr>
                        <a:t>Defining &amp; Testing Different Prompts</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1200" b="0" i="0" u="none" strike="noStrike">
                          <a:solidFill>
                            <a:srgbClr val="000000"/>
                          </a:solidFill>
                          <a:effectLst/>
                          <a:latin typeface="Calibri" panose="020F0502020204030204" pitchFamily="34" charset="0"/>
                        </a:rPr>
                        <a:t>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1200" b="0" i="0" u="none" strike="noStrike">
                          <a:solidFill>
                            <a:srgbClr val="000000"/>
                          </a:solidFill>
                          <a:effectLst/>
                          <a:latin typeface="Calibri" panose="020F0502020204030204" pitchFamily="34" charset="0"/>
                        </a:rPr>
                        <a:t>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1200" b="0" i="0" u="none" strike="noStrike">
                          <a:solidFill>
                            <a:srgbClr val="000000"/>
                          </a:solidFill>
                          <a:effectLst/>
                          <a:latin typeface="Calibri" panose="020F0502020204030204" pitchFamily="34" charset="0"/>
                        </a:rPr>
                        <a:t>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1200" b="0" i="0" u="none" strike="noStrike">
                          <a:solidFill>
                            <a:srgbClr val="000000"/>
                          </a:solidFill>
                          <a:effectLst/>
                          <a:latin typeface="Calibri" panose="020F0502020204030204" pitchFamily="34" charset="0"/>
                        </a:rPr>
                        <a:t>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1200" b="0" i="0" u="none" strike="noStrike">
                          <a:solidFill>
                            <a:srgbClr val="000000"/>
                          </a:solidFill>
                          <a:effectLst/>
                          <a:latin typeface="Calibri" panose="020F0502020204030204" pitchFamily="34" charset="0"/>
                        </a:rPr>
                        <a:t>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1200" b="0" i="0" u="none" strike="noStrike">
                          <a:solidFill>
                            <a:srgbClr val="000000"/>
                          </a:solidFill>
                          <a:effectLst/>
                          <a:latin typeface="Calibri" panose="020F0502020204030204" pitchFamily="34" charset="0"/>
                        </a:rPr>
                        <a:t>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en-IN" sz="1200" b="0" i="0" u="none" strike="noStrike">
                          <a:solidFill>
                            <a:srgbClr val="000000"/>
                          </a:solidFill>
                          <a:effectLst/>
                          <a:latin typeface="Calibri" panose="020F0502020204030204" pitchFamily="34" charset="0"/>
                        </a:rPr>
                        <a:t>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en-IN" sz="1200" b="0" i="0" u="none" strike="noStrike">
                          <a:solidFill>
                            <a:srgbClr val="000000"/>
                          </a:solidFill>
                          <a:effectLst/>
                          <a:latin typeface="Calibri" panose="020F0502020204030204" pitchFamily="34" charset="0"/>
                        </a:rPr>
                        <a:t>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en-IN" sz="1200" b="0" i="0" u="none" strike="noStrike">
                          <a:solidFill>
                            <a:srgbClr val="000000"/>
                          </a:solidFill>
                          <a:effectLst/>
                          <a:latin typeface="Calibri" panose="020F0502020204030204" pitchFamily="34" charset="0"/>
                        </a:rPr>
                        <a:t>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1200" b="0" i="0" u="none" strike="noStrike">
                          <a:solidFill>
                            <a:srgbClr val="000000"/>
                          </a:solidFill>
                          <a:effectLst/>
                          <a:latin typeface="Calibri" panose="020F0502020204030204" pitchFamily="34" charset="0"/>
                        </a:rPr>
                        <a:t>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1200" b="0" i="0" u="none" strike="noStrike">
                          <a:solidFill>
                            <a:srgbClr val="000000"/>
                          </a:solidFill>
                          <a:effectLst/>
                          <a:latin typeface="Calibri" panose="020F0502020204030204" pitchFamily="34" charset="0"/>
                        </a:rPr>
                        <a:t>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7"/>
                  </a:ext>
                </a:extLst>
              </a:tr>
              <a:tr h="271210">
                <a:tc>
                  <a:txBody>
                    <a:bodyPr/>
                    <a:lstStyle/>
                    <a:p>
                      <a:pPr algn="l" fontAlgn="b"/>
                      <a:r>
                        <a:rPr lang="en-IN" sz="1200" b="0" i="0" u="none" strike="noStrike">
                          <a:solidFill>
                            <a:srgbClr val="000000"/>
                          </a:solidFill>
                          <a:effectLst/>
                          <a:latin typeface="Calibri" panose="020F0502020204030204" pitchFamily="34" charset="0"/>
                        </a:rPr>
                        <a:t>Ordering the Prompts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1200" b="0" i="0" u="none" strike="noStrike">
                          <a:solidFill>
                            <a:srgbClr val="000000"/>
                          </a:solidFill>
                          <a:effectLst/>
                          <a:latin typeface="Calibri" panose="020F0502020204030204" pitchFamily="34" charset="0"/>
                        </a:rPr>
                        <a:t>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1200" b="0" i="0" u="none" strike="noStrike">
                          <a:solidFill>
                            <a:srgbClr val="000000"/>
                          </a:solidFill>
                          <a:effectLst/>
                          <a:latin typeface="Calibri" panose="020F0502020204030204" pitchFamily="34" charset="0"/>
                        </a:rPr>
                        <a:t>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1200" b="0" i="0" u="none" strike="noStrike">
                          <a:solidFill>
                            <a:srgbClr val="000000"/>
                          </a:solidFill>
                          <a:effectLst/>
                          <a:latin typeface="Calibri" panose="020F0502020204030204" pitchFamily="34" charset="0"/>
                        </a:rPr>
                        <a:t>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1200" b="0" i="0" u="none" strike="noStrike">
                          <a:solidFill>
                            <a:srgbClr val="000000"/>
                          </a:solidFill>
                          <a:effectLst/>
                          <a:latin typeface="Calibri" panose="020F0502020204030204" pitchFamily="34" charset="0"/>
                        </a:rPr>
                        <a:t>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1200" b="0" i="0" u="none" strike="noStrike">
                          <a:solidFill>
                            <a:srgbClr val="000000"/>
                          </a:solidFill>
                          <a:effectLst/>
                          <a:latin typeface="Calibri" panose="020F0502020204030204" pitchFamily="34" charset="0"/>
                        </a:rPr>
                        <a:t>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1200" b="0" i="0" u="none" strike="noStrike">
                          <a:solidFill>
                            <a:srgbClr val="000000"/>
                          </a:solidFill>
                          <a:effectLst/>
                          <a:latin typeface="Calibri" panose="020F0502020204030204" pitchFamily="34" charset="0"/>
                        </a:rPr>
                        <a:t>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1200" b="0" i="0" u="none" strike="noStrike">
                          <a:solidFill>
                            <a:srgbClr val="000000"/>
                          </a:solidFill>
                          <a:effectLst/>
                          <a:latin typeface="Calibri" panose="020F0502020204030204" pitchFamily="34" charset="0"/>
                        </a:rPr>
                        <a:t>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1200" b="0" i="0" u="none" strike="noStrike">
                          <a:solidFill>
                            <a:srgbClr val="FF0000"/>
                          </a:solidFill>
                          <a:effectLst/>
                          <a:latin typeface="Calibri" panose="020F0502020204030204" pitchFamily="34" charset="0"/>
                        </a:rPr>
                        <a:t>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l" fontAlgn="b"/>
                      <a:r>
                        <a:rPr lang="en-IN" sz="1200" b="0" i="0" u="none" strike="noStrike">
                          <a:solidFill>
                            <a:srgbClr val="000000"/>
                          </a:solidFill>
                          <a:effectLst/>
                          <a:latin typeface="Calibri" panose="020F0502020204030204" pitchFamily="34" charset="0"/>
                        </a:rPr>
                        <a:t>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1200" b="0" i="0" u="none" strike="noStrike">
                          <a:solidFill>
                            <a:srgbClr val="000000"/>
                          </a:solidFill>
                          <a:effectLst/>
                          <a:latin typeface="Calibri" panose="020F0502020204030204" pitchFamily="34" charset="0"/>
                        </a:rPr>
                        <a:t>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1200" b="0" i="0" u="none" strike="noStrike">
                          <a:solidFill>
                            <a:srgbClr val="000000"/>
                          </a:solidFill>
                          <a:effectLst/>
                          <a:latin typeface="Calibri" panose="020F0502020204030204" pitchFamily="34" charset="0"/>
                        </a:rPr>
                        <a:t>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8"/>
                  </a:ext>
                </a:extLst>
              </a:tr>
              <a:tr h="271210">
                <a:tc>
                  <a:txBody>
                    <a:bodyPr/>
                    <a:lstStyle/>
                    <a:p>
                      <a:pPr algn="l" fontAlgn="b"/>
                      <a:r>
                        <a:rPr lang="en-IN" sz="1200" b="0" i="0" u="none" strike="noStrike">
                          <a:solidFill>
                            <a:srgbClr val="000000"/>
                          </a:solidFill>
                          <a:effectLst/>
                          <a:latin typeface="Calibri" panose="020F0502020204030204" pitchFamily="34" charset="0"/>
                        </a:rPr>
                        <a:t>Generating Structured Reports</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1200" b="0" i="0" u="none" strike="noStrike">
                          <a:solidFill>
                            <a:srgbClr val="000000"/>
                          </a:solidFill>
                          <a:effectLst/>
                          <a:latin typeface="Calibri" panose="020F0502020204030204" pitchFamily="34" charset="0"/>
                        </a:rPr>
                        <a:t>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1200" b="0" i="0" u="none" strike="noStrike">
                          <a:solidFill>
                            <a:srgbClr val="000000"/>
                          </a:solidFill>
                          <a:effectLst/>
                          <a:latin typeface="Calibri" panose="020F0502020204030204" pitchFamily="34" charset="0"/>
                        </a:rPr>
                        <a:t>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1200" b="0" i="0" u="none" strike="noStrike">
                          <a:solidFill>
                            <a:srgbClr val="000000"/>
                          </a:solidFill>
                          <a:effectLst/>
                          <a:latin typeface="Calibri" panose="020F0502020204030204" pitchFamily="34" charset="0"/>
                        </a:rPr>
                        <a:t>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1200" b="0" i="0" u="none" strike="noStrike">
                          <a:solidFill>
                            <a:srgbClr val="000000"/>
                          </a:solidFill>
                          <a:effectLst/>
                          <a:latin typeface="Calibri" panose="020F0502020204030204" pitchFamily="34" charset="0"/>
                        </a:rPr>
                        <a:t>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1200" b="0" i="0" u="none" strike="noStrike">
                          <a:solidFill>
                            <a:srgbClr val="000000"/>
                          </a:solidFill>
                          <a:effectLst/>
                          <a:latin typeface="Calibri" panose="020F0502020204030204" pitchFamily="34" charset="0"/>
                        </a:rPr>
                        <a:t>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1200" b="0" i="0" u="none" strike="noStrike">
                          <a:solidFill>
                            <a:srgbClr val="000000"/>
                          </a:solidFill>
                          <a:effectLst/>
                          <a:latin typeface="Calibri" panose="020F0502020204030204" pitchFamily="34" charset="0"/>
                        </a:rPr>
                        <a:t>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1200" b="0" i="0" u="none" strike="noStrike">
                          <a:solidFill>
                            <a:srgbClr val="000000"/>
                          </a:solidFill>
                          <a:effectLst/>
                          <a:latin typeface="Calibri" panose="020F0502020204030204" pitchFamily="34" charset="0"/>
                        </a:rPr>
                        <a:t>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1200" b="0" i="0" u="none" strike="noStrike">
                          <a:solidFill>
                            <a:srgbClr val="000000"/>
                          </a:solidFill>
                          <a:effectLst/>
                          <a:latin typeface="Calibri" panose="020F0502020204030204" pitchFamily="34" charset="0"/>
                        </a:rPr>
                        <a:t>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1200" b="0" i="0" u="none" strike="noStrike" dirty="0">
                          <a:solidFill>
                            <a:srgbClr val="000000"/>
                          </a:solidFill>
                          <a:effectLst/>
                          <a:latin typeface="Calibri" panose="020F0502020204030204" pitchFamily="34" charset="0"/>
                        </a:rPr>
                        <a:t>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l" fontAlgn="b"/>
                      <a:r>
                        <a:rPr lang="en-IN" sz="1200" b="0" i="0" u="none" strike="noStrike">
                          <a:solidFill>
                            <a:srgbClr val="000000"/>
                          </a:solidFill>
                          <a:effectLst/>
                          <a:latin typeface="Calibri" panose="020F0502020204030204" pitchFamily="34" charset="0"/>
                        </a:rPr>
                        <a:t>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1200" b="0" i="0" u="none" strike="noStrike">
                          <a:solidFill>
                            <a:srgbClr val="000000"/>
                          </a:solidFill>
                          <a:effectLst/>
                          <a:latin typeface="Calibri" panose="020F0502020204030204" pitchFamily="34" charset="0"/>
                        </a:rPr>
                        <a:t>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9"/>
                  </a:ext>
                </a:extLst>
              </a:tr>
              <a:tr h="271210">
                <a:tc>
                  <a:txBody>
                    <a:bodyPr/>
                    <a:lstStyle/>
                    <a:p>
                      <a:pPr algn="l" fontAlgn="b"/>
                      <a:r>
                        <a:rPr lang="en-IN" sz="1200" b="0" i="0" u="none" strike="noStrike">
                          <a:solidFill>
                            <a:srgbClr val="000000"/>
                          </a:solidFill>
                          <a:effectLst/>
                          <a:latin typeface="Calibri" panose="020F0502020204030204" pitchFamily="34" charset="0"/>
                        </a:rPr>
                        <a:t>Frontend Designing</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1200" b="0" i="0" u="none" strike="noStrike">
                          <a:solidFill>
                            <a:srgbClr val="000000"/>
                          </a:solidFill>
                          <a:effectLst/>
                          <a:latin typeface="Calibri" panose="020F0502020204030204" pitchFamily="34" charset="0"/>
                        </a:rPr>
                        <a:t>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1200" b="0" i="0" u="none" strike="noStrike">
                          <a:solidFill>
                            <a:srgbClr val="000000"/>
                          </a:solidFill>
                          <a:effectLst/>
                          <a:latin typeface="Calibri" panose="020F0502020204030204" pitchFamily="34" charset="0"/>
                        </a:rPr>
                        <a:t>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1200" b="0" i="0" u="none" strike="noStrike">
                          <a:solidFill>
                            <a:srgbClr val="000000"/>
                          </a:solidFill>
                          <a:effectLst/>
                          <a:latin typeface="Calibri" panose="020F0502020204030204" pitchFamily="34" charset="0"/>
                        </a:rPr>
                        <a:t>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1200" b="0" i="0" u="none" strike="noStrike">
                          <a:solidFill>
                            <a:srgbClr val="000000"/>
                          </a:solidFill>
                          <a:effectLst/>
                          <a:latin typeface="Calibri" panose="020F0502020204030204" pitchFamily="34" charset="0"/>
                        </a:rPr>
                        <a:t>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1200" b="0" i="0" u="none" strike="noStrike">
                          <a:solidFill>
                            <a:srgbClr val="000000"/>
                          </a:solidFill>
                          <a:effectLst/>
                          <a:latin typeface="Calibri" panose="020F0502020204030204" pitchFamily="34" charset="0"/>
                        </a:rPr>
                        <a:t>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1200" b="0" i="0" u="none" strike="noStrike">
                          <a:solidFill>
                            <a:srgbClr val="000000"/>
                          </a:solidFill>
                          <a:effectLst/>
                          <a:latin typeface="Calibri" panose="020F0502020204030204" pitchFamily="34" charset="0"/>
                        </a:rPr>
                        <a:t>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1200" b="0" i="0" u="none" strike="noStrike">
                          <a:solidFill>
                            <a:srgbClr val="000000"/>
                          </a:solidFill>
                          <a:effectLst/>
                          <a:latin typeface="Calibri" panose="020F0502020204030204" pitchFamily="34" charset="0"/>
                        </a:rPr>
                        <a:t>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1200" b="0" i="0" u="none" strike="noStrike">
                          <a:solidFill>
                            <a:srgbClr val="000000"/>
                          </a:solidFill>
                          <a:effectLst/>
                          <a:latin typeface="Calibri" panose="020F0502020204030204" pitchFamily="34" charset="0"/>
                        </a:rPr>
                        <a:t>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1200" b="0" i="0" u="none" strike="noStrike">
                          <a:solidFill>
                            <a:srgbClr val="000000"/>
                          </a:solidFill>
                          <a:effectLst/>
                          <a:latin typeface="Calibri" panose="020F0502020204030204" pitchFamily="34" charset="0"/>
                        </a:rPr>
                        <a:t>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l" fontAlgn="b"/>
                      <a:r>
                        <a:rPr lang="en-IN" sz="1200" b="0" i="0" u="none" strike="noStrike">
                          <a:solidFill>
                            <a:srgbClr val="000000"/>
                          </a:solidFill>
                          <a:effectLst/>
                          <a:latin typeface="Calibri" panose="020F0502020204030204" pitchFamily="34" charset="0"/>
                        </a:rPr>
                        <a:t>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1200" b="0" i="0" u="none" strike="noStrike">
                          <a:solidFill>
                            <a:srgbClr val="000000"/>
                          </a:solidFill>
                          <a:effectLst/>
                          <a:latin typeface="Calibri" panose="020F0502020204030204" pitchFamily="34" charset="0"/>
                        </a:rPr>
                        <a:t>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10"/>
                  </a:ext>
                </a:extLst>
              </a:tr>
              <a:tr h="271210">
                <a:tc>
                  <a:txBody>
                    <a:bodyPr/>
                    <a:lstStyle/>
                    <a:p>
                      <a:pPr algn="l" fontAlgn="b"/>
                      <a:r>
                        <a:rPr lang="en-IN" sz="1200" b="0" i="0" u="none" strike="noStrike">
                          <a:solidFill>
                            <a:srgbClr val="000000"/>
                          </a:solidFill>
                          <a:effectLst/>
                          <a:latin typeface="Calibri" panose="020F0502020204030204" pitchFamily="34" charset="0"/>
                        </a:rPr>
                        <a:t>Combining the Entire System</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1200" b="0" i="0" u="none" strike="noStrike">
                          <a:solidFill>
                            <a:srgbClr val="000000"/>
                          </a:solidFill>
                          <a:effectLst/>
                          <a:latin typeface="Calibri" panose="020F0502020204030204" pitchFamily="34" charset="0"/>
                        </a:rPr>
                        <a:t>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1200" b="0" i="0" u="none" strike="noStrike">
                          <a:solidFill>
                            <a:srgbClr val="000000"/>
                          </a:solidFill>
                          <a:effectLst/>
                          <a:latin typeface="Calibri" panose="020F0502020204030204" pitchFamily="34" charset="0"/>
                        </a:rPr>
                        <a:t>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1200" b="0" i="0" u="none" strike="noStrike">
                          <a:solidFill>
                            <a:srgbClr val="000000"/>
                          </a:solidFill>
                          <a:effectLst/>
                          <a:latin typeface="Calibri" panose="020F0502020204030204" pitchFamily="34" charset="0"/>
                        </a:rPr>
                        <a:t>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1200" b="0" i="0" u="none" strike="noStrike">
                          <a:solidFill>
                            <a:srgbClr val="000000"/>
                          </a:solidFill>
                          <a:effectLst/>
                          <a:latin typeface="Calibri" panose="020F0502020204030204" pitchFamily="34" charset="0"/>
                        </a:rPr>
                        <a:t>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1200" b="0" i="0" u="none" strike="noStrike">
                          <a:solidFill>
                            <a:srgbClr val="000000"/>
                          </a:solidFill>
                          <a:effectLst/>
                          <a:latin typeface="Calibri" panose="020F0502020204030204" pitchFamily="34" charset="0"/>
                        </a:rPr>
                        <a:t>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1200" b="0" i="0" u="none" strike="noStrike">
                          <a:solidFill>
                            <a:srgbClr val="000000"/>
                          </a:solidFill>
                          <a:effectLst/>
                          <a:latin typeface="Calibri" panose="020F0502020204030204" pitchFamily="34" charset="0"/>
                        </a:rPr>
                        <a:t>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1200" b="0" i="0" u="none" strike="noStrike">
                          <a:solidFill>
                            <a:srgbClr val="000000"/>
                          </a:solidFill>
                          <a:effectLst/>
                          <a:latin typeface="Calibri" panose="020F0502020204030204" pitchFamily="34" charset="0"/>
                        </a:rPr>
                        <a:t>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1200" b="0" i="0" u="none" strike="noStrike">
                          <a:solidFill>
                            <a:srgbClr val="000000"/>
                          </a:solidFill>
                          <a:effectLst/>
                          <a:latin typeface="Calibri" panose="020F0502020204030204" pitchFamily="34" charset="0"/>
                        </a:rPr>
                        <a:t>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1200" b="0" i="0" u="none" strike="noStrike" dirty="0">
                          <a:solidFill>
                            <a:srgbClr val="000000"/>
                          </a:solidFill>
                          <a:effectLst/>
                          <a:latin typeface="Calibri" panose="020F0502020204030204" pitchFamily="34" charset="0"/>
                        </a:rPr>
                        <a:t>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1200" b="0" i="0" u="none" strike="noStrike" dirty="0">
                          <a:solidFill>
                            <a:srgbClr val="000000"/>
                          </a:solidFill>
                          <a:effectLst/>
                          <a:latin typeface="Calibri" panose="020F0502020204030204" pitchFamily="34" charset="0"/>
                        </a:rPr>
                        <a:t>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l" fontAlgn="b"/>
                      <a:r>
                        <a:rPr lang="en-IN" sz="1200" b="0" i="0" u="none" strike="noStrike">
                          <a:solidFill>
                            <a:srgbClr val="000000"/>
                          </a:solidFill>
                          <a:effectLst/>
                          <a:latin typeface="Calibri" panose="020F0502020204030204" pitchFamily="34" charset="0"/>
                        </a:rPr>
                        <a:t>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11"/>
                  </a:ext>
                </a:extLst>
              </a:tr>
              <a:tr h="271210">
                <a:tc>
                  <a:txBody>
                    <a:bodyPr/>
                    <a:lstStyle/>
                    <a:p>
                      <a:pPr algn="l" fontAlgn="b"/>
                      <a:r>
                        <a:rPr lang="en-IN" sz="1200" b="0" i="0" u="none" strike="noStrike">
                          <a:solidFill>
                            <a:srgbClr val="000000"/>
                          </a:solidFill>
                          <a:effectLst/>
                          <a:latin typeface="Calibri" panose="020F0502020204030204" pitchFamily="34" charset="0"/>
                        </a:rPr>
                        <a:t>Testing and Debugging</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1200" b="0" i="0" u="none" strike="noStrike">
                          <a:solidFill>
                            <a:srgbClr val="000000"/>
                          </a:solidFill>
                          <a:effectLst/>
                          <a:latin typeface="Calibri" panose="020F0502020204030204" pitchFamily="34" charset="0"/>
                        </a:rPr>
                        <a:t>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1200" b="0" i="0" u="none" strike="noStrike">
                          <a:solidFill>
                            <a:srgbClr val="000000"/>
                          </a:solidFill>
                          <a:effectLst/>
                          <a:latin typeface="Calibri" panose="020F0502020204030204" pitchFamily="34" charset="0"/>
                        </a:rPr>
                        <a:t>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1200" b="0" i="0" u="none" strike="noStrike">
                          <a:solidFill>
                            <a:srgbClr val="000000"/>
                          </a:solidFill>
                          <a:effectLst/>
                          <a:latin typeface="Calibri" panose="020F0502020204030204" pitchFamily="34" charset="0"/>
                        </a:rPr>
                        <a:t>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1200" b="0" i="0" u="none" strike="noStrike">
                          <a:solidFill>
                            <a:srgbClr val="000000"/>
                          </a:solidFill>
                          <a:effectLst/>
                          <a:latin typeface="Calibri" panose="020F0502020204030204" pitchFamily="34" charset="0"/>
                        </a:rPr>
                        <a:t>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1200" b="0" i="0" u="none" strike="noStrike">
                          <a:solidFill>
                            <a:srgbClr val="000000"/>
                          </a:solidFill>
                          <a:effectLst/>
                          <a:latin typeface="Calibri" panose="020F0502020204030204" pitchFamily="34" charset="0"/>
                        </a:rPr>
                        <a:t>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1200" b="0" i="0" u="none" strike="noStrike">
                          <a:solidFill>
                            <a:srgbClr val="000000"/>
                          </a:solidFill>
                          <a:effectLst/>
                          <a:latin typeface="Calibri" panose="020F0502020204030204" pitchFamily="34" charset="0"/>
                        </a:rPr>
                        <a:t>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1200" b="0" i="0" u="none" strike="noStrike">
                          <a:solidFill>
                            <a:srgbClr val="000000"/>
                          </a:solidFill>
                          <a:effectLst/>
                          <a:latin typeface="Calibri" panose="020F0502020204030204" pitchFamily="34" charset="0"/>
                        </a:rPr>
                        <a:t>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1200" b="0" i="0" u="none" strike="noStrike">
                          <a:solidFill>
                            <a:srgbClr val="000000"/>
                          </a:solidFill>
                          <a:effectLst/>
                          <a:latin typeface="Calibri" panose="020F0502020204030204" pitchFamily="34" charset="0"/>
                        </a:rPr>
                        <a:t>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1200" b="0" i="0" u="none" strike="noStrike">
                          <a:solidFill>
                            <a:srgbClr val="000000"/>
                          </a:solidFill>
                          <a:effectLst/>
                          <a:latin typeface="Calibri" panose="020F0502020204030204" pitchFamily="34" charset="0"/>
                        </a:rPr>
                        <a:t>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1200" b="0" i="0" u="none" strike="noStrike">
                          <a:solidFill>
                            <a:srgbClr val="000000"/>
                          </a:solidFill>
                          <a:effectLst/>
                          <a:latin typeface="Calibri" panose="020F0502020204030204" pitchFamily="34" charset="0"/>
                        </a:rPr>
                        <a:t>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0AD47"/>
                    </a:solidFill>
                  </a:tcPr>
                </a:tc>
                <a:tc>
                  <a:txBody>
                    <a:bodyPr/>
                    <a:lstStyle/>
                    <a:p>
                      <a:pPr algn="l" fontAlgn="b"/>
                      <a:r>
                        <a:rPr lang="en-IN" sz="1200" b="0" i="0" u="none" strike="noStrike">
                          <a:solidFill>
                            <a:srgbClr val="000000"/>
                          </a:solidFill>
                          <a:effectLst/>
                          <a:latin typeface="Calibri" panose="020F0502020204030204" pitchFamily="34" charset="0"/>
                        </a:rPr>
                        <a:t>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0AD47"/>
                    </a:solidFill>
                  </a:tcPr>
                </a:tc>
                <a:extLst>
                  <a:ext uri="{0D108BD9-81ED-4DB2-BD59-A6C34878D82A}">
                    <a16:rowId xmlns="" xmlns:a16="http://schemas.microsoft.com/office/drawing/2014/main" val="10012"/>
                  </a:ext>
                </a:extLst>
              </a:tr>
              <a:tr h="271210">
                <a:tc>
                  <a:txBody>
                    <a:bodyPr/>
                    <a:lstStyle/>
                    <a:p>
                      <a:pPr algn="l" fontAlgn="b"/>
                      <a:r>
                        <a:rPr lang="en-IN" sz="1200" b="0" i="0" u="none" strike="noStrike">
                          <a:solidFill>
                            <a:srgbClr val="000000"/>
                          </a:solidFill>
                          <a:effectLst/>
                          <a:latin typeface="Calibri" panose="020F0502020204030204" pitchFamily="34" charset="0"/>
                        </a:rPr>
                        <a:t>Documentation</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1200" b="0" i="0" u="none" strike="noStrike">
                          <a:solidFill>
                            <a:srgbClr val="000000"/>
                          </a:solidFill>
                          <a:effectLst/>
                          <a:latin typeface="Calibri" panose="020F0502020204030204" pitchFamily="34" charset="0"/>
                        </a:rPr>
                        <a:t>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72C4"/>
                    </a:solidFill>
                  </a:tcPr>
                </a:tc>
                <a:tc>
                  <a:txBody>
                    <a:bodyPr/>
                    <a:lstStyle/>
                    <a:p>
                      <a:pPr algn="l" fontAlgn="b"/>
                      <a:r>
                        <a:rPr lang="en-IN" sz="1200" b="0" i="0" u="none" strike="noStrike">
                          <a:solidFill>
                            <a:srgbClr val="000000"/>
                          </a:solidFill>
                          <a:effectLst/>
                          <a:latin typeface="Calibri" panose="020F0502020204030204" pitchFamily="34" charset="0"/>
                        </a:rPr>
                        <a:t>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72C4"/>
                    </a:solidFill>
                  </a:tcPr>
                </a:tc>
                <a:tc>
                  <a:txBody>
                    <a:bodyPr/>
                    <a:lstStyle/>
                    <a:p>
                      <a:pPr algn="l" fontAlgn="b"/>
                      <a:r>
                        <a:rPr lang="en-IN" sz="1200" b="0" i="0" u="none" strike="noStrike">
                          <a:solidFill>
                            <a:srgbClr val="000000"/>
                          </a:solidFill>
                          <a:effectLst/>
                          <a:latin typeface="Calibri" panose="020F0502020204030204" pitchFamily="34" charset="0"/>
                        </a:rPr>
                        <a:t>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72C4"/>
                    </a:solidFill>
                  </a:tcPr>
                </a:tc>
                <a:tc>
                  <a:txBody>
                    <a:bodyPr/>
                    <a:lstStyle/>
                    <a:p>
                      <a:pPr algn="l" fontAlgn="b"/>
                      <a:r>
                        <a:rPr lang="en-IN" sz="1200" b="0" i="0" u="none" strike="noStrike">
                          <a:solidFill>
                            <a:srgbClr val="000000"/>
                          </a:solidFill>
                          <a:effectLst/>
                          <a:latin typeface="Calibri" panose="020F0502020204030204" pitchFamily="34" charset="0"/>
                        </a:rPr>
                        <a:t>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72C4"/>
                    </a:solidFill>
                  </a:tcPr>
                </a:tc>
                <a:tc>
                  <a:txBody>
                    <a:bodyPr/>
                    <a:lstStyle/>
                    <a:p>
                      <a:pPr algn="l" fontAlgn="b"/>
                      <a:r>
                        <a:rPr lang="en-IN" sz="1200" b="0" i="0" u="none" strike="noStrike">
                          <a:solidFill>
                            <a:srgbClr val="000000"/>
                          </a:solidFill>
                          <a:effectLst/>
                          <a:latin typeface="Calibri" panose="020F0502020204030204" pitchFamily="34" charset="0"/>
                        </a:rPr>
                        <a:t>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72C4"/>
                    </a:solidFill>
                  </a:tcPr>
                </a:tc>
                <a:tc>
                  <a:txBody>
                    <a:bodyPr/>
                    <a:lstStyle/>
                    <a:p>
                      <a:pPr algn="l" fontAlgn="b"/>
                      <a:r>
                        <a:rPr lang="en-IN" sz="1200" b="0" i="0" u="none" strike="noStrike">
                          <a:solidFill>
                            <a:srgbClr val="000000"/>
                          </a:solidFill>
                          <a:effectLst/>
                          <a:latin typeface="Calibri" panose="020F0502020204030204" pitchFamily="34" charset="0"/>
                        </a:rPr>
                        <a:t>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72C4"/>
                    </a:solidFill>
                  </a:tcPr>
                </a:tc>
                <a:tc>
                  <a:txBody>
                    <a:bodyPr/>
                    <a:lstStyle/>
                    <a:p>
                      <a:pPr algn="l" fontAlgn="b"/>
                      <a:r>
                        <a:rPr lang="en-IN" sz="1200" b="0" i="0" u="none" strike="noStrike">
                          <a:solidFill>
                            <a:srgbClr val="000000"/>
                          </a:solidFill>
                          <a:effectLst/>
                          <a:latin typeface="Calibri" panose="020F0502020204030204" pitchFamily="34" charset="0"/>
                        </a:rPr>
                        <a:t>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72C4"/>
                    </a:solidFill>
                  </a:tcPr>
                </a:tc>
                <a:tc>
                  <a:txBody>
                    <a:bodyPr/>
                    <a:lstStyle/>
                    <a:p>
                      <a:pPr algn="l" fontAlgn="b"/>
                      <a:r>
                        <a:rPr lang="en-IN" sz="1200" b="0" i="0" u="none" strike="noStrike">
                          <a:solidFill>
                            <a:srgbClr val="000000"/>
                          </a:solidFill>
                          <a:effectLst/>
                          <a:latin typeface="Calibri" panose="020F0502020204030204" pitchFamily="34" charset="0"/>
                        </a:rPr>
                        <a:t>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72C4"/>
                    </a:solidFill>
                  </a:tcPr>
                </a:tc>
                <a:tc>
                  <a:txBody>
                    <a:bodyPr/>
                    <a:lstStyle/>
                    <a:p>
                      <a:pPr algn="l" fontAlgn="b"/>
                      <a:r>
                        <a:rPr lang="en-IN" sz="1200" b="0" i="0" u="none" strike="noStrike">
                          <a:solidFill>
                            <a:srgbClr val="000000"/>
                          </a:solidFill>
                          <a:effectLst/>
                          <a:latin typeface="Calibri" panose="020F0502020204030204" pitchFamily="34" charset="0"/>
                        </a:rPr>
                        <a:t>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72C4"/>
                    </a:solidFill>
                  </a:tcPr>
                </a:tc>
                <a:tc>
                  <a:txBody>
                    <a:bodyPr/>
                    <a:lstStyle/>
                    <a:p>
                      <a:pPr algn="l" fontAlgn="b"/>
                      <a:r>
                        <a:rPr lang="en-IN" sz="1200" b="0" i="0" u="none" strike="noStrike">
                          <a:solidFill>
                            <a:srgbClr val="000000"/>
                          </a:solidFill>
                          <a:effectLst/>
                          <a:latin typeface="Calibri" panose="020F0502020204030204" pitchFamily="34" charset="0"/>
                        </a:rPr>
                        <a:t>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72C4"/>
                    </a:solidFill>
                  </a:tcPr>
                </a:tc>
                <a:tc>
                  <a:txBody>
                    <a:bodyPr/>
                    <a:lstStyle/>
                    <a:p>
                      <a:pPr algn="l" fontAlgn="b"/>
                      <a:r>
                        <a:rPr lang="en-IN" sz="1200" b="0" i="0" u="none" strike="noStrike" dirty="0">
                          <a:solidFill>
                            <a:srgbClr val="000000"/>
                          </a:solidFill>
                          <a:effectLst/>
                          <a:latin typeface="Calibri" panose="020F0502020204030204" pitchFamily="34" charset="0"/>
                        </a:rPr>
                        <a:t>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72C4"/>
                    </a:solidFill>
                  </a:tcPr>
                </a:tc>
                <a:extLst>
                  <a:ext uri="{0D108BD9-81ED-4DB2-BD59-A6C34878D82A}">
                    <a16:rowId xmlns="" xmlns:a16="http://schemas.microsoft.com/office/drawing/2014/main" val="10013"/>
                  </a:ext>
                </a:extLst>
              </a:tr>
            </a:tbl>
          </a:graphicData>
        </a:graphic>
      </p:graphicFrame>
      <p:sp>
        <p:nvSpPr>
          <p:cNvPr id="4" name="Date Placeholder 3"/>
          <p:cNvSpPr>
            <a:spLocks noGrp="1"/>
          </p:cNvSpPr>
          <p:nvPr>
            <p:ph type="dt" sz="half" idx="10"/>
          </p:nvPr>
        </p:nvSpPr>
        <p:spPr/>
        <p:txBody>
          <a:bodyPr/>
          <a:lstStyle/>
          <a:p>
            <a:fld id="{D30DFDB0-9DD1-49BD-8524-6A6845AA6AE4}" type="datetime1">
              <a:rPr lang="en-IN" smtClean="0"/>
              <a:t>13-03-2025</a:t>
            </a:fld>
            <a:endParaRPr lang="en-IN"/>
          </a:p>
        </p:txBody>
      </p:sp>
      <p:sp>
        <p:nvSpPr>
          <p:cNvPr id="5" name="Footer Placeholder 4"/>
          <p:cNvSpPr>
            <a:spLocks noGrp="1"/>
          </p:cNvSpPr>
          <p:nvPr>
            <p:ph type="ftr" sz="quarter" idx="11"/>
          </p:nvPr>
        </p:nvSpPr>
        <p:spPr/>
        <p:txBody>
          <a:bodyPr/>
          <a:lstStyle/>
          <a:p>
            <a:r>
              <a:rPr lang="en-IN"/>
              <a:t>TCS Confidential</a:t>
            </a:r>
          </a:p>
        </p:txBody>
      </p:sp>
      <p:sp>
        <p:nvSpPr>
          <p:cNvPr id="6" name="Slide Number Placeholder 5"/>
          <p:cNvSpPr>
            <a:spLocks noGrp="1"/>
          </p:cNvSpPr>
          <p:nvPr>
            <p:ph type="sldNum" sz="quarter" idx="12"/>
          </p:nvPr>
        </p:nvSpPr>
        <p:spPr/>
        <p:txBody>
          <a:bodyPr/>
          <a:lstStyle/>
          <a:p>
            <a:fld id="{0F390319-1526-4563-929C-EC11A83D7D47}" type="slidenum">
              <a:rPr lang="en-IN" smtClean="0"/>
              <a:t>4</a:t>
            </a:fld>
            <a:endParaRPr lang="en-IN"/>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349829" cy="400593"/>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53303" y="0"/>
            <a:ext cx="2638697" cy="513806"/>
          </a:xfrm>
          <a:prstGeom prst="rect">
            <a:avLst/>
          </a:prstGeom>
        </p:spPr>
      </p:pic>
    </p:spTree>
    <p:extLst>
      <p:ext uri="{BB962C8B-B14F-4D97-AF65-F5344CB8AC3E}">
        <p14:creationId xmlns:p14="http://schemas.microsoft.com/office/powerpoint/2010/main" val="309222664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4914" y="384963"/>
            <a:ext cx="10515600" cy="696685"/>
          </a:xfrm>
        </p:spPr>
        <p:txBody>
          <a:bodyPr>
            <a:normAutofit/>
          </a:bodyPr>
          <a:lstStyle/>
          <a:p>
            <a:pPr algn="ctr"/>
            <a:r>
              <a:rPr lang="en-US" sz="4000" b="1" dirty="0"/>
              <a:t>Contribution</a:t>
            </a:r>
            <a:endParaRPr lang="en-IN" sz="4000" b="1" dirty="0"/>
          </a:p>
        </p:txBody>
      </p:sp>
      <p:graphicFrame>
        <p:nvGraphicFramePr>
          <p:cNvPr id="9" name="Content Placeholder 8"/>
          <p:cNvGraphicFramePr>
            <a:graphicFrameLocks noGrp="1"/>
          </p:cNvGraphicFramePr>
          <p:nvPr>
            <p:ph idx="1"/>
            <p:extLst>
              <p:ext uri="{D42A27DB-BD31-4B8C-83A1-F6EECF244321}">
                <p14:modId xmlns:p14="http://schemas.microsoft.com/office/powerpoint/2010/main" val="3994107269"/>
              </p:ext>
            </p:extLst>
          </p:nvPr>
        </p:nvGraphicFramePr>
        <p:xfrm>
          <a:off x="313508" y="1915886"/>
          <a:ext cx="11530149" cy="3239589"/>
        </p:xfrm>
        <a:graphic>
          <a:graphicData uri="http://schemas.openxmlformats.org/drawingml/2006/table">
            <a:tbl>
              <a:tblPr firstRow="1" bandRow="1">
                <a:tableStyleId>{5C22544A-7EE6-4342-B048-85BDC9FD1C3A}</a:tableStyleId>
              </a:tblPr>
              <a:tblGrid>
                <a:gridCol w="3843383">
                  <a:extLst>
                    <a:ext uri="{9D8B030D-6E8A-4147-A177-3AD203B41FA5}">
                      <a16:colId xmlns="" xmlns:a16="http://schemas.microsoft.com/office/drawing/2014/main" val="20000"/>
                    </a:ext>
                  </a:extLst>
                </a:gridCol>
                <a:gridCol w="3843383">
                  <a:extLst>
                    <a:ext uri="{9D8B030D-6E8A-4147-A177-3AD203B41FA5}">
                      <a16:colId xmlns="" xmlns:a16="http://schemas.microsoft.com/office/drawing/2014/main" val="20001"/>
                    </a:ext>
                  </a:extLst>
                </a:gridCol>
                <a:gridCol w="3843383">
                  <a:extLst>
                    <a:ext uri="{9D8B030D-6E8A-4147-A177-3AD203B41FA5}">
                      <a16:colId xmlns="" xmlns:a16="http://schemas.microsoft.com/office/drawing/2014/main" val="20002"/>
                    </a:ext>
                  </a:extLst>
                </a:gridCol>
              </a:tblGrid>
              <a:tr h="467632">
                <a:tc>
                  <a:txBody>
                    <a:bodyPr/>
                    <a:lstStyle/>
                    <a:p>
                      <a:pPr algn="ctr"/>
                      <a:r>
                        <a:rPr lang="en-US" dirty="0" err="1"/>
                        <a:t>Shreesha</a:t>
                      </a:r>
                      <a:r>
                        <a:rPr lang="en-US" dirty="0"/>
                        <a:t> B</a:t>
                      </a:r>
                      <a:endParaRPr lang="en-IN" dirty="0"/>
                    </a:p>
                  </a:txBody>
                  <a:tcPr/>
                </a:tc>
                <a:tc>
                  <a:txBody>
                    <a:bodyPr/>
                    <a:lstStyle/>
                    <a:p>
                      <a:pPr algn="ctr"/>
                      <a:r>
                        <a:rPr lang="en-US" dirty="0" err="1"/>
                        <a:t>Ojas</a:t>
                      </a:r>
                      <a:r>
                        <a:rPr lang="en-US" dirty="0"/>
                        <a:t> </a:t>
                      </a:r>
                      <a:r>
                        <a:rPr lang="en-US" dirty="0" err="1"/>
                        <a:t>Soni</a:t>
                      </a:r>
                      <a:endParaRPr lang="en-IN" dirty="0"/>
                    </a:p>
                  </a:txBody>
                  <a:tcPr/>
                </a:tc>
                <a:tc>
                  <a:txBody>
                    <a:bodyPr/>
                    <a:lstStyle/>
                    <a:p>
                      <a:pPr algn="ctr"/>
                      <a:r>
                        <a:rPr lang="en-US" dirty="0" err="1"/>
                        <a:t>Sree</a:t>
                      </a:r>
                      <a:r>
                        <a:rPr lang="en-US" dirty="0"/>
                        <a:t> Nidhi</a:t>
                      </a:r>
                      <a:r>
                        <a:rPr lang="en-US" baseline="0" dirty="0"/>
                        <a:t> L</a:t>
                      </a:r>
                      <a:endParaRPr lang="en-IN" dirty="0"/>
                    </a:p>
                  </a:txBody>
                  <a:tcPr/>
                </a:tc>
                <a:extLst>
                  <a:ext uri="{0D108BD9-81ED-4DB2-BD59-A6C34878D82A}">
                    <a16:rowId xmlns="" xmlns:a16="http://schemas.microsoft.com/office/drawing/2014/main" val="10000"/>
                  </a:ext>
                </a:extLst>
              </a:tr>
              <a:tr h="2771957">
                <a:tc>
                  <a:txBody>
                    <a:bodyPr/>
                    <a:lstStyle/>
                    <a:p>
                      <a:pPr marL="285750" indent="-285750">
                        <a:buFont typeface="Arial" panose="020B0604020202020204" pitchFamily="34" charset="0"/>
                        <a:buChar char="•"/>
                      </a:pPr>
                      <a:r>
                        <a:rPr lang="en-US" dirty="0"/>
                        <a:t>Research and Technology Selection</a:t>
                      </a:r>
                    </a:p>
                    <a:p>
                      <a:pPr marL="285750" indent="-285750">
                        <a:buFont typeface="Arial" panose="020B0604020202020204" pitchFamily="34" charset="0"/>
                        <a:buChar char="•"/>
                      </a:pPr>
                      <a:r>
                        <a:rPr lang="en-US" dirty="0"/>
                        <a:t>Local LLM experiments</a:t>
                      </a:r>
                    </a:p>
                    <a:p>
                      <a:pPr marL="285750" indent="-285750">
                        <a:buFont typeface="Arial" panose="020B0604020202020204" pitchFamily="34" charset="0"/>
                        <a:buChar char="•"/>
                      </a:pPr>
                      <a:r>
                        <a:rPr lang="en-IN" dirty="0"/>
                        <a:t>Chunk Handling</a:t>
                      </a:r>
                      <a:endParaRPr lang="en-US" dirty="0"/>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Prompt Engineering</a:t>
                      </a:r>
                      <a:endParaRPr lang="en-IN" dirty="0"/>
                    </a:p>
                    <a:p>
                      <a:pPr marL="285750" indent="-285750">
                        <a:buFont typeface="Arial" panose="020B0604020202020204" pitchFamily="34" charset="0"/>
                        <a:buChar char="•"/>
                      </a:pPr>
                      <a:r>
                        <a:rPr lang="en-IN" dirty="0"/>
                        <a:t>Recording Meetings</a:t>
                      </a:r>
                    </a:p>
                    <a:p>
                      <a:pPr marL="285750" indent="-285750">
                        <a:buFont typeface="Arial" panose="020B0604020202020204" pitchFamily="34" charset="0"/>
                        <a:buChar char="•"/>
                      </a:pPr>
                      <a:r>
                        <a:rPr lang="en-IN" dirty="0"/>
                        <a:t>Structured report</a:t>
                      </a:r>
                      <a:r>
                        <a:rPr lang="en-IN" baseline="0" dirty="0"/>
                        <a:t> generation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Testing and </a:t>
                      </a:r>
                      <a:r>
                        <a:rPr lang="en-IN" dirty="0"/>
                        <a:t>debugging</a:t>
                      </a:r>
                    </a:p>
                    <a:p>
                      <a:pPr marL="285750" indent="-285750">
                        <a:buFont typeface="Arial" panose="020B0604020202020204" pitchFamily="34" charset="0"/>
                        <a:buChar char="•"/>
                      </a:pPr>
                      <a:endParaRPr lang="en-IN" baseline="0" dirty="0"/>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Research and Technology Selection</a:t>
                      </a:r>
                      <a:endParaRPr lang="en-IN" dirty="0"/>
                    </a:p>
                    <a:p>
                      <a:pPr marL="285750" indent="-285750">
                        <a:buFont typeface="Arial" panose="020B0604020202020204" pitchFamily="34" charset="0"/>
                        <a:buChar char="•"/>
                      </a:pPr>
                      <a:r>
                        <a:rPr lang="en-US" dirty="0"/>
                        <a:t>Implementing File Upload and</a:t>
                      </a:r>
                      <a:r>
                        <a:rPr lang="en-US" baseline="0" dirty="0"/>
                        <a:t> </a:t>
                      </a:r>
                      <a:r>
                        <a:rPr lang="en-US" dirty="0"/>
                        <a:t>Speech-to-Text Conversion</a:t>
                      </a:r>
                    </a:p>
                    <a:p>
                      <a:pPr marL="285750" indent="-285750">
                        <a:buFont typeface="Arial" panose="020B0604020202020204" pitchFamily="34" charset="0"/>
                        <a:buChar char="•"/>
                      </a:pPr>
                      <a:r>
                        <a:rPr lang="en-IN" dirty="0"/>
                        <a:t>Designing Scripts </a:t>
                      </a:r>
                    </a:p>
                    <a:p>
                      <a:pPr marL="285750" indent="-285750">
                        <a:buFont typeface="Arial" panose="020B0604020202020204" pitchFamily="34" charset="0"/>
                        <a:buChar char="•"/>
                      </a:pPr>
                      <a:r>
                        <a:rPr lang="en-IN" dirty="0"/>
                        <a:t>Recording Meetings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Prompt Engineering</a:t>
                      </a:r>
                      <a:endParaRPr lang="en-IN" dirty="0"/>
                    </a:p>
                    <a:p>
                      <a:pPr marL="285750" indent="-285750">
                        <a:buFont typeface="Arial" panose="020B0604020202020204" pitchFamily="34" charset="0"/>
                        <a:buChar char="•"/>
                      </a:pPr>
                      <a:r>
                        <a:rPr lang="en-US" dirty="0"/>
                        <a:t>Testing and </a:t>
                      </a:r>
                      <a:r>
                        <a:rPr lang="en-IN" dirty="0"/>
                        <a:t>debugging</a:t>
                      </a:r>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Research and Technology Selection</a:t>
                      </a:r>
                      <a:endParaRPr lang="en-IN" dirty="0"/>
                    </a:p>
                    <a:p>
                      <a:pPr marL="285750" indent="-285750">
                        <a:buFont typeface="Arial" panose="020B0604020202020204" pitchFamily="34" charset="0"/>
                        <a:buChar char="•"/>
                      </a:pPr>
                      <a:r>
                        <a:rPr lang="en-IN" dirty="0"/>
                        <a:t>Architecture Design</a:t>
                      </a:r>
                    </a:p>
                    <a:p>
                      <a:pPr marL="285750" indent="-285750">
                        <a:buFont typeface="Arial" panose="020B0604020202020204" pitchFamily="34" charset="0"/>
                        <a:buChar char="•"/>
                      </a:pPr>
                      <a:r>
                        <a:rPr lang="en-IN" dirty="0"/>
                        <a:t>Recording Meetings</a:t>
                      </a:r>
                    </a:p>
                    <a:p>
                      <a:pPr marL="285750" indent="-285750">
                        <a:buFont typeface="Arial" panose="020B0604020202020204" pitchFamily="34" charset="0"/>
                        <a:buChar char="•"/>
                      </a:pPr>
                      <a:r>
                        <a:rPr lang="en-IN" dirty="0"/>
                        <a:t>Frontend Designing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Prompt Engineering</a:t>
                      </a:r>
                      <a:endParaRPr lang="en-IN" dirty="0"/>
                    </a:p>
                    <a:p>
                      <a:pPr marL="285750" indent="-285750">
                        <a:buFont typeface="Arial" panose="020B0604020202020204" pitchFamily="34" charset="0"/>
                        <a:buChar char="•"/>
                      </a:pPr>
                      <a:r>
                        <a:rPr lang="en-IN" dirty="0"/>
                        <a:t>Documentation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N" dirty="0"/>
                        <a:t>System integration</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endParaRPr lang="en-IN" dirty="0"/>
                    </a:p>
                  </a:txBody>
                  <a:tcPr/>
                </a:tc>
                <a:extLst>
                  <a:ext uri="{0D108BD9-81ED-4DB2-BD59-A6C34878D82A}">
                    <a16:rowId xmlns="" xmlns:a16="http://schemas.microsoft.com/office/drawing/2014/main" val="10001"/>
                  </a:ext>
                </a:extLst>
              </a:tr>
            </a:tbl>
          </a:graphicData>
        </a:graphic>
      </p:graphicFrame>
      <p:sp>
        <p:nvSpPr>
          <p:cNvPr id="4" name="Date Placeholder 3"/>
          <p:cNvSpPr>
            <a:spLocks noGrp="1"/>
          </p:cNvSpPr>
          <p:nvPr>
            <p:ph type="dt" sz="half" idx="10"/>
          </p:nvPr>
        </p:nvSpPr>
        <p:spPr/>
        <p:txBody>
          <a:bodyPr/>
          <a:lstStyle/>
          <a:p>
            <a:fld id="{D30DFDB0-9DD1-49BD-8524-6A6845AA6AE4}" type="datetime1">
              <a:rPr lang="en-IN" smtClean="0"/>
              <a:t>13-03-2025</a:t>
            </a:fld>
            <a:endParaRPr lang="en-IN"/>
          </a:p>
        </p:txBody>
      </p:sp>
      <p:sp>
        <p:nvSpPr>
          <p:cNvPr id="5" name="Footer Placeholder 4"/>
          <p:cNvSpPr>
            <a:spLocks noGrp="1"/>
          </p:cNvSpPr>
          <p:nvPr>
            <p:ph type="ftr" sz="quarter" idx="11"/>
          </p:nvPr>
        </p:nvSpPr>
        <p:spPr/>
        <p:txBody>
          <a:bodyPr/>
          <a:lstStyle/>
          <a:p>
            <a:r>
              <a:rPr lang="en-IN"/>
              <a:t>TCS Confidential</a:t>
            </a:r>
          </a:p>
        </p:txBody>
      </p:sp>
      <p:sp>
        <p:nvSpPr>
          <p:cNvPr id="6" name="Slide Number Placeholder 5"/>
          <p:cNvSpPr>
            <a:spLocks noGrp="1"/>
          </p:cNvSpPr>
          <p:nvPr>
            <p:ph type="sldNum" sz="quarter" idx="12"/>
          </p:nvPr>
        </p:nvSpPr>
        <p:spPr/>
        <p:txBody>
          <a:bodyPr/>
          <a:lstStyle/>
          <a:p>
            <a:fld id="{0F390319-1526-4563-929C-EC11A83D7D47}" type="slidenum">
              <a:rPr lang="en-IN" smtClean="0"/>
              <a:t>5</a:t>
            </a:fld>
            <a:endParaRPr lang="en-IN"/>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349829" cy="400593"/>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53303" y="0"/>
            <a:ext cx="2638697" cy="513806"/>
          </a:xfrm>
          <a:prstGeom prst="rect">
            <a:avLst/>
          </a:prstGeom>
        </p:spPr>
      </p:pic>
      <p:sp>
        <p:nvSpPr>
          <p:cNvPr id="10" name="TextBox 9"/>
          <p:cNvSpPr txBox="1"/>
          <p:nvPr/>
        </p:nvSpPr>
        <p:spPr>
          <a:xfrm>
            <a:off x="313508" y="1236617"/>
            <a:ext cx="2213195" cy="369332"/>
          </a:xfrm>
          <a:prstGeom prst="rect">
            <a:avLst/>
          </a:prstGeom>
          <a:noFill/>
        </p:spPr>
        <p:txBody>
          <a:bodyPr wrap="square" rtlCol="0">
            <a:spAutoFit/>
          </a:bodyPr>
          <a:lstStyle/>
          <a:p>
            <a:r>
              <a:rPr lang="en-US" b="1" dirty="0"/>
              <a:t>Task Breakdown: </a:t>
            </a:r>
            <a:endParaRPr lang="en-IN" b="1" dirty="0"/>
          </a:p>
        </p:txBody>
      </p:sp>
    </p:spTree>
    <p:extLst>
      <p:ext uri="{BB962C8B-B14F-4D97-AF65-F5344CB8AC3E}">
        <p14:creationId xmlns:p14="http://schemas.microsoft.com/office/powerpoint/2010/main" val="193221935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13509"/>
            <a:ext cx="10515600" cy="696685"/>
          </a:xfrm>
        </p:spPr>
        <p:txBody>
          <a:bodyPr>
            <a:normAutofit/>
          </a:bodyPr>
          <a:lstStyle/>
          <a:p>
            <a:pPr algn="ctr"/>
            <a:r>
              <a:rPr lang="en-US" sz="4000" b="1" dirty="0"/>
              <a:t>Completed Task </a:t>
            </a:r>
            <a:endParaRPr lang="en-IN" sz="4000" b="1" dirty="0"/>
          </a:p>
        </p:txBody>
      </p:sp>
      <p:sp>
        <p:nvSpPr>
          <p:cNvPr id="3" name="Content Placeholder 2"/>
          <p:cNvSpPr>
            <a:spLocks noGrp="1"/>
          </p:cNvSpPr>
          <p:nvPr>
            <p:ph idx="1"/>
          </p:nvPr>
        </p:nvSpPr>
        <p:spPr>
          <a:xfrm>
            <a:off x="838200" y="1010195"/>
            <a:ext cx="10515600" cy="4736556"/>
          </a:xfrm>
        </p:spPr>
        <p:txBody>
          <a:bodyPr>
            <a:normAutofit fontScale="92500" lnSpcReduction="10000"/>
          </a:bodyPr>
          <a:lstStyle/>
          <a:p>
            <a:pPr algn="just"/>
            <a:r>
              <a:rPr lang="en-US" sz="2400" dirty="0"/>
              <a:t>Day 1,2 : </a:t>
            </a:r>
          </a:p>
          <a:p>
            <a:pPr lvl="1" algn="just"/>
            <a:r>
              <a:rPr lang="en-US" sz="2000" dirty="0"/>
              <a:t>Conducted research on speech-to-text technologies, transcript processing, and LLM prompt design</a:t>
            </a:r>
            <a:r>
              <a:rPr lang="en-US" sz="2000" dirty="0" smtClean="0"/>
              <a:t>.</a:t>
            </a:r>
          </a:p>
          <a:p>
            <a:pPr lvl="1" algn="just"/>
            <a:r>
              <a:rPr lang="en-US" sz="2000" dirty="0"/>
              <a:t>Outlined the project requirements and established an initial roadmap.</a:t>
            </a:r>
          </a:p>
          <a:p>
            <a:pPr algn="just"/>
            <a:r>
              <a:rPr lang="en-US" sz="2400" dirty="0"/>
              <a:t>Day </a:t>
            </a:r>
            <a:r>
              <a:rPr lang="en-US" sz="2400" dirty="0" smtClean="0"/>
              <a:t>3,4: </a:t>
            </a:r>
            <a:endParaRPr lang="en-US" sz="2400" dirty="0"/>
          </a:p>
          <a:p>
            <a:pPr lvl="1" algn="just"/>
            <a:r>
              <a:rPr lang="en-US" sz="2200" dirty="0"/>
              <a:t>Designed the overall system architecture integrating transcription, chunking, LLM processing, and report generation</a:t>
            </a:r>
            <a:r>
              <a:rPr lang="en-US" sz="2200" dirty="0" smtClean="0"/>
              <a:t>.</a:t>
            </a:r>
          </a:p>
          <a:p>
            <a:pPr lvl="1" algn="just"/>
            <a:r>
              <a:rPr lang="en-US" sz="2200" dirty="0">
                <a:solidFill>
                  <a:srgbClr val="000000"/>
                </a:solidFill>
                <a:latin typeface="Calibri" panose="020F0502020204030204" pitchFamily="34" charset="0"/>
              </a:rPr>
              <a:t>Developed scripts and recorded meetings to gather sample data</a:t>
            </a:r>
            <a:r>
              <a:rPr lang="en-US" sz="2200" dirty="0" smtClean="0">
                <a:solidFill>
                  <a:srgbClr val="000000"/>
                </a:solidFill>
                <a:latin typeface="Calibri" panose="020F0502020204030204" pitchFamily="34" charset="0"/>
              </a:rPr>
              <a:t>.</a:t>
            </a:r>
          </a:p>
          <a:p>
            <a:pPr lvl="1" algn="just"/>
            <a:r>
              <a:rPr lang="en-US" sz="2200" dirty="0">
                <a:solidFill>
                  <a:srgbClr val="000000"/>
                </a:solidFill>
                <a:latin typeface="Calibri" panose="020F0502020204030204" pitchFamily="34" charset="0"/>
              </a:rPr>
              <a:t>Implemented file upload and speech-to-text conversion using </a:t>
            </a:r>
            <a:r>
              <a:rPr lang="en-US" sz="2200" dirty="0" smtClean="0">
                <a:solidFill>
                  <a:srgbClr val="000000"/>
                </a:solidFill>
                <a:latin typeface="Calibri" panose="020F0502020204030204" pitchFamily="34" charset="0"/>
              </a:rPr>
              <a:t>Whisper. </a:t>
            </a:r>
          </a:p>
          <a:p>
            <a:pPr lvl="1" algn="just"/>
            <a:r>
              <a:rPr lang="en-US" sz="2200" dirty="0">
                <a:solidFill>
                  <a:srgbClr val="000000"/>
                </a:solidFill>
                <a:latin typeface="Calibri" panose="020F0502020204030204" pitchFamily="34" charset="0"/>
              </a:rPr>
              <a:t>Documented progress and key technical decisions</a:t>
            </a:r>
            <a:r>
              <a:rPr lang="en-US" sz="2200" dirty="0" smtClean="0">
                <a:solidFill>
                  <a:srgbClr val="000000"/>
                </a:solidFill>
                <a:latin typeface="Calibri" panose="020F0502020204030204" pitchFamily="34" charset="0"/>
              </a:rPr>
              <a:t>.</a:t>
            </a:r>
          </a:p>
          <a:p>
            <a:pPr algn="just"/>
            <a:r>
              <a:rPr lang="en-IN" sz="2400" dirty="0"/>
              <a:t>Day </a:t>
            </a:r>
            <a:r>
              <a:rPr lang="en-IN" sz="2400" dirty="0" smtClean="0"/>
              <a:t>5: </a:t>
            </a:r>
            <a:endParaRPr lang="en-IN" sz="2400" dirty="0" smtClean="0"/>
          </a:p>
          <a:p>
            <a:pPr lvl="1" algn="just"/>
            <a:r>
              <a:rPr lang="en-IN" sz="2000" dirty="0"/>
              <a:t>Developed a module to chunk long transcripts into manageable segments (4,000 words per chunk</a:t>
            </a:r>
            <a:r>
              <a:rPr lang="en-IN" sz="2000" dirty="0" smtClean="0"/>
              <a:t>).</a:t>
            </a:r>
          </a:p>
          <a:p>
            <a:pPr lvl="1" algn="just"/>
            <a:r>
              <a:rPr lang="en-IN" sz="2000" dirty="0" smtClean="0"/>
              <a:t>Implemented </a:t>
            </a:r>
            <a:r>
              <a:rPr lang="en-IN" sz="2000" dirty="0"/>
              <a:t>a 500-word overlap between chunks to maintain context continuity</a:t>
            </a:r>
            <a:r>
              <a:rPr lang="en-IN" sz="2000" dirty="0" smtClean="0"/>
              <a:t>.</a:t>
            </a:r>
          </a:p>
          <a:p>
            <a:pPr lvl="1" algn="just"/>
            <a:r>
              <a:rPr lang="en-IN" sz="2000" dirty="0" smtClean="0"/>
              <a:t>Validated </a:t>
            </a:r>
            <a:r>
              <a:rPr lang="en-IN" sz="2000" dirty="0"/>
              <a:t>and optimized chunking logic using sample transcripts.</a:t>
            </a:r>
          </a:p>
        </p:txBody>
      </p:sp>
      <p:sp>
        <p:nvSpPr>
          <p:cNvPr id="4" name="Date Placeholder 3"/>
          <p:cNvSpPr>
            <a:spLocks noGrp="1"/>
          </p:cNvSpPr>
          <p:nvPr>
            <p:ph type="dt" sz="half" idx="10"/>
          </p:nvPr>
        </p:nvSpPr>
        <p:spPr/>
        <p:txBody>
          <a:bodyPr/>
          <a:lstStyle/>
          <a:p>
            <a:fld id="{D30DFDB0-9DD1-49BD-8524-6A6845AA6AE4}" type="datetime1">
              <a:rPr lang="en-IN" smtClean="0"/>
              <a:t>13-03-2025</a:t>
            </a:fld>
            <a:endParaRPr lang="en-IN"/>
          </a:p>
        </p:txBody>
      </p:sp>
      <p:sp>
        <p:nvSpPr>
          <p:cNvPr id="5" name="Footer Placeholder 4"/>
          <p:cNvSpPr>
            <a:spLocks noGrp="1"/>
          </p:cNvSpPr>
          <p:nvPr>
            <p:ph type="ftr" sz="quarter" idx="11"/>
          </p:nvPr>
        </p:nvSpPr>
        <p:spPr/>
        <p:txBody>
          <a:bodyPr/>
          <a:lstStyle/>
          <a:p>
            <a:r>
              <a:rPr lang="en-IN"/>
              <a:t>TCS Confidential</a:t>
            </a:r>
          </a:p>
        </p:txBody>
      </p:sp>
      <p:sp>
        <p:nvSpPr>
          <p:cNvPr id="6" name="Slide Number Placeholder 5"/>
          <p:cNvSpPr>
            <a:spLocks noGrp="1"/>
          </p:cNvSpPr>
          <p:nvPr>
            <p:ph type="sldNum" sz="quarter" idx="12"/>
          </p:nvPr>
        </p:nvSpPr>
        <p:spPr/>
        <p:txBody>
          <a:bodyPr/>
          <a:lstStyle/>
          <a:p>
            <a:fld id="{0F390319-1526-4563-929C-EC11A83D7D47}" type="slidenum">
              <a:rPr lang="en-IN" smtClean="0"/>
              <a:t>6</a:t>
            </a:fld>
            <a:endParaRPr lang="en-IN"/>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349829" cy="400593"/>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53303" y="0"/>
            <a:ext cx="2638697" cy="513806"/>
          </a:xfrm>
          <a:prstGeom prst="rect">
            <a:avLst/>
          </a:prstGeom>
        </p:spPr>
      </p:pic>
    </p:spTree>
    <p:extLst>
      <p:ext uri="{BB962C8B-B14F-4D97-AF65-F5344CB8AC3E}">
        <p14:creationId xmlns:p14="http://schemas.microsoft.com/office/powerpoint/2010/main" val="51155428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74914" y="600891"/>
            <a:ext cx="10515600" cy="5868672"/>
          </a:xfrm>
        </p:spPr>
        <p:txBody>
          <a:bodyPr>
            <a:normAutofit/>
          </a:bodyPr>
          <a:lstStyle/>
          <a:p>
            <a:pPr algn="just"/>
            <a:r>
              <a:rPr lang="en-US" sz="2400" dirty="0"/>
              <a:t>Day </a:t>
            </a:r>
            <a:r>
              <a:rPr lang="en-US" sz="2400" dirty="0" smtClean="0"/>
              <a:t>6,7</a:t>
            </a:r>
            <a:r>
              <a:rPr lang="en-US" sz="2400" dirty="0" smtClean="0"/>
              <a:t>:</a:t>
            </a:r>
            <a:endParaRPr lang="en-US" sz="2400" dirty="0" smtClean="0"/>
          </a:p>
          <a:p>
            <a:pPr lvl="1" algn="just"/>
            <a:r>
              <a:rPr lang="en-US" sz="2000" dirty="0"/>
              <a:t>Designed classification prompts to identify meeting types (Technical vs. Non-technical</a:t>
            </a:r>
            <a:r>
              <a:rPr lang="en-US" sz="2000" dirty="0" smtClean="0"/>
              <a:t>).</a:t>
            </a:r>
          </a:p>
          <a:p>
            <a:pPr lvl="1" algn="just"/>
            <a:r>
              <a:rPr lang="en-US" sz="2000" dirty="0" smtClean="0"/>
              <a:t>Crafted </a:t>
            </a:r>
            <a:r>
              <a:rPr lang="en-US" sz="2000" dirty="0"/>
              <a:t>extraction prompts for both scenarios to capture summaries, key points, action items, and (for technical meetings) problem statements and solutions</a:t>
            </a:r>
            <a:r>
              <a:rPr lang="en-US" sz="2000" dirty="0" smtClean="0"/>
              <a:t>.</a:t>
            </a:r>
          </a:p>
          <a:p>
            <a:pPr lvl="1" algn="just"/>
            <a:r>
              <a:rPr lang="en-US" sz="2000" dirty="0" smtClean="0"/>
              <a:t>Integrated </a:t>
            </a:r>
            <a:r>
              <a:rPr lang="en-US" sz="2000" dirty="0"/>
              <a:t>the local LLM (Mistral via </a:t>
            </a:r>
            <a:r>
              <a:rPr lang="en-US" sz="2000" dirty="0" err="1"/>
              <a:t>Ollama</a:t>
            </a:r>
            <a:r>
              <a:rPr lang="en-US" sz="2000" dirty="0"/>
              <a:t>) to process transcript chunks</a:t>
            </a:r>
            <a:r>
              <a:rPr lang="en-US" sz="2000" dirty="0" smtClean="0"/>
              <a:t>.</a:t>
            </a:r>
          </a:p>
          <a:p>
            <a:pPr lvl="1" algn="just"/>
            <a:r>
              <a:rPr lang="en-US" sz="2000" dirty="0" smtClean="0"/>
              <a:t>Tested </a:t>
            </a:r>
            <a:r>
              <a:rPr lang="en-US" sz="2000" dirty="0"/>
              <a:t>and refined prompts to ensure accurate extraction of required information</a:t>
            </a:r>
            <a:r>
              <a:rPr lang="en-US" sz="2000" dirty="0" smtClean="0"/>
              <a:t>.</a:t>
            </a:r>
          </a:p>
          <a:p>
            <a:pPr algn="just"/>
            <a:r>
              <a:rPr lang="en-US" sz="2400" dirty="0"/>
              <a:t>Day </a:t>
            </a:r>
            <a:r>
              <a:rPr lang="en-US" sz="2400" dirty="0" smtClean="0"/>
              <a:t>8,9</a:t>
            </a:r>
            <a:r>
              <a:rPr lang="en-US" sz="2400" dirty="0" smtClean="0"/>
              <a:t>:</a:t>
            </a:r>
            <a:endParaRPr lang="en-US" sz="2000" dirty="0"/>
          </a:p>
          <a:p>
            <a:pPr lvl="1" algn="just"/>
            <a:r>
              <a:rPr lang="en-US" sz="2000" dirty="0"/>
              <a:t>Developed functions to aggregate individual chunk outputs into coherent summaries and details</a:t>
            </a:r>
            <a:r>
              <a:rPr lang="en-US" sz="2000" dirty="0" smtClean="0"/>
              <a:t>.</a:t>
            </a:r>
          </a:p>
          <a:p>
            <a:pPr lvl="1" algn="just"/>
            <a:r>
              <a:rPr lang="en-US" sz="2000" dirty="0" smtClean="0"/>
              <a:t>Created </a:t>
            </a:r>
            <a:r>
              <a:rPr lang="en-US" sz="2000" dirty="0"/>
              <a:t>modules to generate structured Markdown reports, later converted to PDF</a:t>
            </a:r>
            <a:r>
              <a:rPr lang="en-US" sz="2000" dirty="0" smtClean="0"/>
              <a:t>.</a:t>
            </a:r>
          </a:p>
          <a:p>
            <a:pPr lvl="1" algn="just"/>
            <a:r>
              <a:rPr lang="en-US" sz="2000" dirty="0" smtClean="0"/>
              <a:t>Integrated </a:t>
            </a:r>
            <a:r>
              <a:rPr lang="en-US" sz="2000" dirty="0"/>
              <a:t>error handling and debugging processes to ensure reliable report generation</a:t>
            </a:r>
            <a:r>
              <a:rPr lang="en-US" sz="2000" dirty="0" smtClean="0"/>
              <a:t>.</a:t>
            </a:r>
            <a:endParaRPr lang="en-US" sz="2400" dirty="0" smtClean="0"/>
          </a:p>
          <a:p>
            <a:pPr algn="just"/>
            <a:r>
              <a:rPr lang="en-US" sz="2400" dirty="0" smtClean="0"/>
              <a:t>Day </a:t>
            </a:r>
            <a:r>
              <a:rPr lang="en-US" sz="2400" dirty="0" smtClean="0"/>
              <a:t>10</a:t>
            </a:r>
            <a:r>
              <a:rPr lang="en-US" sz="2400" dirty="0" smtClean="0"/>
              <a:t>: </a:t>
            </a:r>
            <a:endParaRPr lang="en-US" sz="2400" dirty="0" smtClean="0"/>
          </a:p>
          <a:p>
            <a:pPr lvl="1" algn="just"/>
            <a:r>
              <a:rPr lang="en-US" sz="2000" dirty="0" smtClean="0"/>
              <a:t>Combined </a:t>
            </a:r>
            <a:r>
              <a:rPr lang="en-US" sz="2000" dirty="0"/>
              <a:t>all modules into an end-to-end system with seamless workflow</a:t>
            </a:r>
            <a:r>
              <a:rPr lang="en-US" sz="2000" dirty="0" smtClean="0"/>
              <a:t>.</a:t>
            </a:r>
          </a:p>
          <a:p>
            <a:pPr lvl="1" algn="just"/>
            <a:r>
              <a:rPr lang="en-US" sz="2000" dirty="0" smtClean="0"/>
              <a:t>Enhanced </a:t>
            </a:r>
            <a:r>
              <a:rPr lang="en-US" sz="2000" dirty="0"/>
              <a:t>the user interface (using </a:t>
            </a:r>
            <a:r>
              <a:rPr lang="en-US" sz="2000" dirty="0" err="1" smtClean="0"/>
              <a:t>Gradio</a:t>
            </a:r>
            <a:r>
              <a:rPr lang="en-US" sz="2000" dirty="0"/>
              <a:t>) for intuitive file uploads and report displays</a:t>
            </a:r>
            <a:r>
              <a:rPr lang="en-US" sz="2000" dirty="0" smtClean="0"/>
              <a:t>.</a:t>
            </a:r>
          </a:p>
          <a:p>
            <a:pPr lvl="1" algn="just"/>
            <a:r>
              <a:rPr lang="en-US" sz="2000" dirty="0" smtClean="0"/>
              <a:t>Performed </a:t>
            </a:r>
            <a:r>
              <a:rPr lang="en-US" sz="2000" dirty="0"/>
              <a:t>extensive testing with various file </a:t>
            </a:r>
            <a:r>
              <a:rPr lang="en-US" sz="2000" dirty="0" smtClean="0"/>
              <a:t>types.</a:t>
            </a:r>
          </a:p>
          <a:p>
            <a:pPr lvl="1" algn="just"/>
            <a:r>
              <a:rPr lang="en-US" sz="2000" dirty="0" smtClean="0"/>
              <a:t>Experimented with different </a:t>
            </a:r>
            <a:r>
              <a:rPr lang="en-US" sz="2000" dirty="0" smtClean="0"/>
              <a:t>models </a:t>
            </a:r>
            <a:r>
              <a:rPr lang="en-US" sz="2000" dirty="0" smtClean="0"/>
              <a:t>and options in </a:t>
            </a:r>
            <a:r>
              <a:rPr lang="en-US" sz="2000" dirty="0" err="1" smtClean="0"/>
              <a:t>ollama</a:t>
            </a:r>
            <a:r>
              <a:rPr lang="en-US" sz="2000" dirty="0" smtClean="0"/>
              <a:t>, and finalized qwen2.5 model.</a:t>
            </a:r>
          </a:p>
        </p:txBody>
      </p:sp>
      <p:sp>
        <p:nvSpPr>
          <p:cNvPr id="4" name="Date Placeholder 3"/>
          <p:cNvSpPr>
            <a:spLocks noGrp="1"/>
          </p:cNvSpPr>
          <p:nvPr>
            <p:ph type="dt" sz="half" idx="10"/>
          </p:nvPr>
        </p:nvSpPr>
        <p:spPr/>
        <p:txBody>
          <a:bodyPr/>
          <a:lstStyle/>
          <a:p>
            <a:fld id="{D30DFDB0-9DD1-49BD-8524-6A6845AA6AE4}" type="datetime1">
              <a:rPr lang="en-IN" smtClean="0"/>
              <a:t>13-03-2025</a:t>
            </a:fld>
            <a:endParaRPr lang="en-IN"/>
          </a:p>
        </p:txBody>
      </p:sp>
      <p:sp>
        <p:nvSpPr>
          <p:cNvPr id="5" name="Footer Placeholder 4"/>
          <p:cNvSpPr>
            <a:spLocks noGrp="1"/>
          </p:cNvSpPr>
          <p:nvPr>
            <p:ph type="ftr" sz="quarter" idx="11"/>
          </p:nvPr>
        </p:nvSpPr>
        <p:spPr/>
        <p:txBody>
          <a:bodyPr/>
          <a:lstStyle/>
          <a:p>
            <a:r>
              <a:rPr lang="en-IN"/>
              <a:t>TCS Confidential</a:t>
            </a:r>
          </a:p>
        </p:txBody>
      </p:sp>
      <p:sp>
        <p:nvSpPr>
          <p:cNvPr id="6" name="Slide Number Placeholder 5"/>
          <p:cNvSpPr>
            <a:spLocks noGrp="1"/>
          </p:cNvSpPr>
          <p:nvPr>
            <p:ph type="sldNum" sz="quarter" idx="12"/>
          </p:nvPr>
        </p:nvSpPr>
        <p:spPr/>
        <p:txBody>
          <a:bodyPr/>
          <a:lstStyle/>
          <a:p>
            <a:fld id="{0F390319-1526-4563-929C-EC11A83D7D47}" type="slidenum">
              <a:rPr lang="en-IN" smtClean="0"/>
              <a:t>7</a:t>
            </a:fld>
            <a:endParaRPr lang="en-IN"/>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349829" cy="400593"/>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53303" y="0"/>
            <a:ext cx="2638697" cy="513806"/>
          </a:xfrm>
          <a:prstGeom prst="rect">
            <a:avLst/>
          </a:prstGeom>
        </p:spPr>
      </p:pic>
    </p:spTree>
    <p:extLst>
      <p:ext uri="{BB962C8B-B14F-4D97-AF65-F5344CB8AC3E}">
        <p14:creationId xmlns:p14="http://schemas.microsoft.com/office/powerpoint/2010/main" val="292533723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4914" y="65315"/>
            <a:ext cx="10515600" cy="696685"/>
          </a:xfrm>
        </p:spPr>
        <p:txBody>
          <a:bodyPr>
            <a:normAutofit/>
          </a:bodyPr>
          <a:lstStyle/>
          <a:p>
            <a:pPr algn="ctr"/>
            <a:r>
              <a:rPr lang="en-US" sz="4000" b="1" dirty="0"/>
              <a:t>Architecture Diagram</a:t>
            </a:r>
            <a:endParaRPr lang="en-IN" sz="4000" b="1" dirty="0"/>
          </a:p>
        </p:txBody>
      </p:sp>
      <p:sp>
        <p:nvSpPr>
          <p:cNvPr id="4" name="Date Placeholder 3"/>
          <p:cNvSpPr>
            <a:spLocks noGrp="1"/>
          </p:cNvSpPr>
          <p:nvPr>
            <p:ph type="dt" sz="half" idx="10"/>
          </p:nvPr>
        </p:nvSpPr>
        <p:spPr/>
        <p:txBody>
          <a:bodyPr/>
          <a:lstStyle/>
          <a:p>
            <a:fld id="{D30DFDB0-9DD1-49BD-8524-6A6845AA6AE4}" type="datetime1">
              <a:rPr lang="en-IN" smtClean="0"/>
              <a:t>13-03-2025</a:t>
            </a:fld>
            <a:endParaRPr lang="en-IN"/>
          </a:p>
        </p:txBody>
      </p:sp>
      <p:sp>
        <p:nvSpPr>
          <p:cNvPr id="5" name="Footer Placeholder 4"/>
          <p:cNvSpPr>
            <a:spLocks noGrp="1"/>
          </p:cNvSpPr>
          <p:nvPr>
            <p:ph type="ftr" sz="quarter" idx="11"/>
          </p:nvPr>
        </p:nvSpPr>
        <p:spPr/>
        <p:txBody>
          <a:bodyPr/>
          <a:lstStyle/>
          <a:p>
            <a:r>
              <a:rPr lang="en-IN"/>
              <a:t>TCS Confidential</a:t>
            </a:r>
          </a:p>
        </p:txBody>
      </p:sp>
      <p:sp>
        <p:nvSpPr>
          <p:cNvPr id="6" name="Slide Number Placeholder 5"/>
          <p:cNvSpPr>
            <a:spLocks noGrp="1"/>
          </p:cNvSpPr>
          <p:nvPr>
            <p:ph type="sldNum" sz="quarter" idx="12"/>
          </p:nvPr>
        </p:nvSpPr>
        <p:spPr/>
        <p:txBody>
          <a:bodyPr/>
          <a:lstStyle/>
          <a:p>
            <a:fld id="{0F390319-1526-4563-929C-EC11A83D7D47}" type="slidenum">
              <a:rPr lang="en-IN" smtClean="0"/>
              <a:t>8</a:t>
            </a:fld>
            <a:endParaRPr lang="en-IN"/>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349829" cy="400593"/>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53303" y="0"/>
            <a:ext cx="2638697" cy="513806"/>
          </a:xfrm>
          <a:prstGeom prst="rect">
            <a:avLst/>
          </a:prstGeom>
        </p:spPr>
      </p:pic>
      <p:pic>
        <p:nvPicPr>
          <p:cNvPr id="10" name="Content Placeholder 9"/>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0" y="658749"/>
            <a:ext cx="12191999" cy="5785593"/>
          </a:xfrm>
        </p:spPr>
      </p:pic>
    </p:spTree>
    <p:extLst>
      <p:ext uri="{BB962C8B-B14F-4D97-AF65-F5344CB8AC3E}">
        <p14:creationId xmlns:p14="http://schemas.microsoft.com/office/powerpoint/2010/main" val="154651347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Content Placeholder 8">
            <a:extLst>
              <a:ext uri="{FF2B5EF4-FFF2-40B4-BE49-F238E27FC236}">
                <a16:creationId xmlns="" xmlns:a16="http://schemas.microsoft.com/office/drawing/2014/main" id="{7E5E3194-88BD-5315-7B6B-01D97D15B7FE}"/>
              </a:ext>
            </a:extLst>
          </p:cNvPr>
          <p:cNvGraphicFramePr>
            <a:graphicFrameLocks noGrp="1"/>
          </p:cNvGraphicFramePr>
          <p:nvPr>
            <p:ph idx="1"/>
            <p:extLst>
              <p:ext uri="{D42A27DB-BD31-4B8C-83A1-F6EECF244321}">
                <p14:modId xmlns:p14="http://schemas.microsoft.com/office/powerpoint/2010/main" val="755717336"/>
              </p:ext>
            </p:extLst>
          </p:nvPr>
        </p:nvGraphicFramePr>
        <p:xfrm>
          <a:off x="838200" y="550863"/>
          <a:ext cx="10515600" cy="5626100"/>
        </p:xfrm>
        <a:graphic>
          <a:graphicData uri="http://schemas.openxmlformats.org/drawingml/2006/chart">
            <c:chart xmlns:c="http://schemas.openxmlformats.org/drawingml/2006/chart" xmlns:r="http://schemas.openxmlformats.org/officeDocument/2006/relationships" r:id="rId2"/>
          </a:graphicData>
        </a:graphic>
      </p:graphicFrame>
      <p:sp>
        <p:nvSpPr>
          <p:cNvPr id="4" name="Date Placeholder 3">
            <a:extLst>
              <a:ext uri="{FF2B5EF4-FFF2-40B4-BE49-F238E27FC236}">
                <a16:creationId xmlns="" xmlns:a16="http://schemas.microsoft.com/office/drawing/2014/main" id="{E7AD5B49-A21D-825F-6D83-25D19B2726E6}"/>
              </a:ext>
            </a:extLst>
          </p:cNvPr>
          <p:cNvSpPr>
            <a:spLocks noGrp="1"/>
          </p:cNvSpPr>
          <p:nvPr>
            <p:ph type="dt" sz="half" idx="10"/>
          </p:nvPr>
        </p:nvSpPr>
        <p:spPr/>
        <p:txBody>
          <a:bodyPr/>
          <a:lstStyle/>
          <a:p>
            <a:fld id="{D30DFDB0-9DD1-49BD-8524-6A6845AA6AE4}" type="datetime1">
              <a:rPr lang="en-IN" smtClean="0"/>
              <a:t>13-03-2025</a:t>
            </a:fld>
            <a:endParaRPr lang="en-IN"/>
          </a:p>
        </p:txBody>
      </p:sp>
      <p:sp>
        <p:nvSpPr>
          <p:cNvPr id="5" name="Footer Placeholder 4">
            <a:extLst>
              <a:ext uri="{FF2B5EF4-FFF2-40B4-BE49-F238E27FC236}">
                <a16:creationId xmlns="" xmlns:a16="http://schemas.microsoft.com/office/drawing/2014/main" id="{DB048B16-8DDA-4731-5D88-E09D26164716}"/>
              </a:ext>
            </a:extLst>
          </p:cNvPr>
          <p:cNvSpPr>
            <a:spLocks noGrp="1"/>
          </p:cNvSpPr>
          <p:nvPr>
            <p:ph type="ftr" sz="quarter" idx="11"/>
          </p:nvPr>
        </p:nvSpPr>
        <p:spPr/>
        <p:txBody>
          <a:bodyPr/>
          <a:lstStyle/>
          <a:p>
            <a:r>
              <a:rPr lang="en-IN"/>
              <a:t>TCS Confidential</a:t>
            </a:r>
          </a:p>
        </p:txBody>
      </p:sp>
      <p:sp>
        <p:nvSpPr>
          <p:cNvPr id="6" name="Slide Number Placeholder 5">
            <a:extLst>
              <a:ext uri="{FF2B5EF4-FFF2-40B4-BE49-F238E27FC236}">
                <a16:creationId xmlns="" xmlns:a16="http://schemas.microsoft.com/office/drawing/2014/main" id="{021C37C0-271E-FDD6-C2F3-8220D964986B}"/>
              </a:ext>
            </a:extLst>
          </p:cNvPr>
          <p:cNvSpPr>
            <a:spLocks noGrp="1"/>
          </p:cNvSpPr>
          <p:nvPr>
            <p:ph type="sldNum" sz="quarter" idx="12"/>
          </p:nvPr>
        </p:nvSpPr>
        <p:spPr/>
        <p:txBody>
          <a:bodyPr/>
          <a:lstStyle/>
          <a:p>
            <a:fld id="{0F390319-1526-4563-929C-EC11A83D7D47}" type="slidenum">
              <a:rPr lang="en-IN" smtClean="0"/>
              <a:t>9</a:t>
            </a:fld>
            <a:endParaRPr lang="en-IN"/>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349829" cy="400593"/>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53303" y="0"/>
            <a:ext cx="2638697" cy="513806"/>
          </a:xfrm>
          <a:prstGeom prst="rect">
            <a:avLst/>
          </a:prstGeom>
        </p:spPr>
      </p:pic>
    </p:spTree>
    <p:extLst>
      <p:ext uri="{BB962C8B-B14F-4D97-AF65-F5344CB8AC3E}">
        <p14:creationId xmlns:p14="http://schemas.microsoft.com/office/powerpoint/2010/main" val="331273479"/>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2119</TotalTime>
  <Words>988</Words>
  <Application>Microsoft Office PowerPoint</Application>
  <PresentationFormat>Widescreen</PresentationFormat>
  <Paragraphs>331</Paragraphs>
  <Slides>21</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21</vt:i4>
      </vt:variant>
    </vt:vector>
  </HeadingPairs>
  <TitlesOfParts>
    <vt:vector size="25" baseType="lpstr">
      <vt:lpstr>Arial</vt:lpstr>
      <vt:lpstr>Calibri</vt:lpstr>
      <vt:lpstr>Calibri Light</vt:lpstr>
      <vt:lpstr>Office Theme</vt:lpstr>
      <vt:lpstr>Intelligent Assistant for Solution Design</vt:lpstr>
      <vt:lpstr>Problem Statement</vt:lpstr>
      <vt:lpstr>Overview of Meeting Transcript Processing</vt:lpstr>
      <vt:lpstr>Milestone</vt:lpstr>
      <vt:lpstr>Contribution</vt:lpstr>
      <vt:lpstr>Completed Task </vt:lpstr>
      <vt:lpstr>PowerPoint Presentation</vt:lpstr>
      <vt:lpstr>Architecture Diagram</vt:lpstr>
      <vt:lpstr>PowerPoint Presentation</vt:lpstr>
      <vt:lpstr>Chunking, Model, and Prompt Design</vt:lpstr>
      <vt:lpstr>PowerPoint Presentation</vt:lpstr>
      <vt:lpstr>Defining &amp; Testing Different Prompts </vt:lpstr>
      <vt:lpstr>Prompt for non-technical chunk extraction</vt:lpstr>
      <vt:lpstr>Prompt for technical chunk extraction</vt:lpstr>
      <vt:lpstr>Prompt for non-technical report generation</vt:lpstr>
      <vt:lpstr>Prompt for technical report generation</vt:lpstr>
      <vt:lpstr>PowerPoint Presentation</vt:lpstr>
      <vt:lpstr>PowerPoint Presentation</vt:lpstr>
      <vt:lpstr>PowerPoint Presentation</vt:lpstr>
      <vt:lpstr>Conclusion</vt:lpstr>
      <vt:lpstr>Thank you</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NEW</dc:creator>
  <cp:lastModifiedBy>NEW</cp:lastModifiedBy>
  <cp:revision>128</cp:revision>
  <dcterms:created xsi:type="dcterms:W3CDTF">2025-01-15T02:44:58Z</dcterms:created>
  <dcterms:modified xsi:type="dcterms:W3CDTF">2025-03-12T20:53:38Z</dcterms:modified>
</cp:coreProperties>
</file>